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323" r:id="rId3"/>
    <p:sldId id="256" r:id="rId4"/>
    <p:sldId id="278" r:id="rId5"/>
    <p:sldId id="307" r:id="rId6"/>
    <p:sldId id="308" r:id="rId7"/>
    <p:sldId id="339" r:id="rId8"/>
    <p:sldId id="303" r:id="rId9"/>
    <p:sldId id="261" r:id="rId10"/>
    <p:sldId id="310" r:id="rId11"/>
    <p:sldId id="311" r:id="rId12"/>
    <p:sldId id="312" r:id="rId13"/>
    <p:sldId id="319" r:id="rId14"/>
    <p:sldId id="336" r:id="rId15"/>
    <p:sldId id="320" r:id="rId16"/>
    <p:sldId id="321" r:id="rId17"/>
    <p:sldId id="322" r:id="rId18"/>
    <p:sldId id="337" r:id="rId19"/>
    <p:sldId id="318" r:id="rId20"/>
    <p:sldId id="326" r:id="rId21"/>
    <p:sldId id="328" r:id="rId22"/>
    <p:sldId id="329" r:id="rId23"/>
    <p:sldId id="340" r:id="rId24"/>
    <p:sldId id="330" r:id="rId25"/>
    <p:sldId id="331" r:id="rId26"/>
    <p:sldId id="332" r:id="rId27"/>
    <p:sldId id="324" r:id="rId28"/>
    <p:sldId id="333" r:id="rId29"/>
    <p:sldId id="29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11111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73" autoAdjust="0"/>
    <p:restoredTop sz="90360" autoAdjust="0"/>
  </p:normalViewPr>
  <p:slideViewPr>
    <p:cSldViewPr>
      <p:cViewPr>
        <p:scale>
          <a:sx n="70" d="100"/>
          <a:sy n="70" d="100"/>
        </p:scale>
        <p:origin x="-8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180B4-0F10-4DCC-B0CF-396C0C691B56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E8715-45B6-45EF-846D-B3007BB84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9A21-672A-C048-8C06-8439784F1A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28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 crowd – Are you really asking your Scout</a:t>
            </a:r>
            <a:r>
              <a:rPr lang="en-US" baseline="0" dirty="0" smtClean="0"/>
              <a:t> families to sell popcorn or consumers to buy popcorn</a:t>
            </a:r>
            <a:r>
              <a:rPr lang="en-US" dirty="0" smtClean="0"/>
              <a:t>?  NO!  Scouts are selling the Scouting program and consumers are choosing</a:t>
            </a:r>
            <a:r>
              <a:rPr lang="en-US" baseline="0" dirty="0" smtClean="0"/>
              <a:t> to support that Scout and his program!  It all starts with your program plan!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E8715-45B6-45EF-846D-B3007BB849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5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this script to help your Scouts feel comfortable speaking to,</a:t>
            </a:r>
            <a:r>
              <a:rPr lang="en-US" baseline="0" dirty="0" smtClean="0"/>
              <a:t> and selling popcorn to customers.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E8715-45B6-45EF-846D-B3007BB849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5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the importance of setting a sales goal. Scouts who set a goal sell on average twice as much as Scouts who do not set a goal.  The same is true for units.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E8715-45B6-45EF-846D-B3007BB849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5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cs typeface="+mn-cs"/>
              </a:rPr>
              <a:t>Stress the importance of units having their own incentives.</a:t>
            </a:r>
            <a:r>
              <a:rPr lang="en-US" baseline="0" dirty="0" smtClean="0">
                <a:cs typeface="+mn-cs"/>
              </a:rPr>
              <a:t>  The Pie in the Face, </a:t>
            </a:r>
            <a:r>
              <a:rPr lang="en-US" baseline="0" dirty="0" err="1" smtClean="0">
                <a:cs typeface="+mn-cs"/>
              </a:rPr>
              <a:t>etc</a:t>
            </a:r>
            <a:r>
              <a:rPr lang="en-US" baseline="0" dirty="0" smtClean="0">
                <a:cs typeface="+mn-cs"/>
              </a:rPr>
              <a:t> are critical.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E8715-45B6-45EF-846D-B3007BB849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5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cs typeface="+mn-cs"/>
              </a:rPr>
              <a:t>Add in prize program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E8715-45B6-45EF-846D-B3007BB849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5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E8715-45B6-45EF-846D-B3007BB849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5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E8715-45B6-45EF-846D-B3007BB849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5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E8715-45B6-45EF-846D-B3007BB849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5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Show Better Kickoffs Video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177836A-9A58-4E44-9E07-99FC9CEE14BA}" type="slidenum">
              <a:rPr lang="en-US" sz="1200" smtClean="0"/>
              <a:pPr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leader guide that is to be handed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E8715-45B6-45EF-846D-B3007BB849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9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Show Teresa Barnett Video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177836A-9A58-4E44-9E07-99FC9CEE14BA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E8715-45B6-45EF-846D-B3007BB849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9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 smtClean="0">
                <a:latin typeface="+mn-lt"/>
                <a:cs typeface="Miriam Fixed" pitchFamily="49" charset="-79"/>
              </a:rPr>
              <a:t>Advantage</a:t>
            </a:r>
            <a:r>
              <a:rPr lang="en-US" sz="1200" i="0" dirty="0" smtClean="0">
                <a:latin typeface="+mn-lt"/>
                <a:cs typeface="Miriam Fixed" pitchFamily="49" charset="-79"/>
              </a:rPr>
              <a:t>: Higher dollar sales per customer and more product sold by Scouts. Use any product left over from Show-n-Sell to fulfill need. Only order what you have sold.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E8715-45B6-45EF-846D-B3007BB849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9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 smtClean="0">
                <a:latin typeface="+mn-lt"/>
              </a:rPr>
              <a:t>Advantage: </a:t>
            </a:r>
            <a:r>
              <a:rPr lang="en-US" sz="1200" i="0" dirty="0" smtClean="0">
                <a:latin typeface="+mn-lt"/>
              </a:rPr>
              <a:t>Selling in a group with leaders is a good training ground for Scouts. Typically, lower priced items sell better during show &amp; sells.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E8715-45B6-45EF-846D-B3007BB849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9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Use a volunteer to present a show</a:t>
            </a:r>
            <a:r>
              <a:rPr lang="en-US" baseline="0" dirty="0" smtClean="0">
                <a:cs typeface="+mn-cs"/>
              </a:rPr>
              <a:t> &amp; sell success story</a:t>
            </a:r>
            <a:endParaRPr lang="en-US" dirty="0" smtClean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E8715-45B6-45EF-846D-B3007BB849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9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Online</a:t>
            </a:r>
            <a:r>
              <a:rPr lang="en-US" baseline="0" dirty="0" smtClean="0"/>
              <a:t> selling is a great way to reach far away friends and family. </a:t>
            </a:r>
            <a:r>
              <a:rPr lang="en-US" dirty="0" smtClean="0"/>
              <a:t>With the brand new</a:t>
            </a:r>
            <a:r>
              <a:rPr lang="en-US" baseline="0" dirty="0" smtClean="0"/>
              <a:t> trails-end.com, all Scouts &amp; leaders will need to create a new account at sell.trails-end.com.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E8715-45B6-45EF-846D-B3007BB849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90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Show Scout Training Video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177836A-9A58-4E44-9E07-99FC9CEE14BA}" type="slidenum">
              <a:rPr lang="en-US" sz="1200" smtClean="0"/>
              <a:pPr/>
              <a:t>25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E8715-45B6-45EF-846D-B3007BB849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9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Customize for the council – Add Key 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E8715-45B6-45EF-846D-B3007BB849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90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Customize</a:t>
            </a:r>
            <a:r>
              <a:rPr lang="en-US" baseline="0" dirty="0" smtClean="0"/>
              <a:t> for the council and build up the excitement on this slide!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E8715-45B6-45EF-846D-B3007BB849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9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9A21-672A-C048-8C06-8439784F1A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28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E8715-45B6-45EF-846D-B3007BB849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79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Drum Roll Please!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9A21-672A-C048-8C06-8439784F1A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28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Visit trails-end.com for more information about this program.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9A21-672A-C048-8C06-8439784F1A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66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Highlighted in red are all the new products for 2013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9A21-672A-C048-8C06-8439784F1A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28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 council’s family guide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9A21-672A-C048-8C06-8439784F1A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28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Everything you need is at trails-</a:t>
            </a:r>
            <a:r>
              <a:rPr lang="en-US" dirty="0" err="1" smtClean="0"/>
              <a:t>end.com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9A21-672A-C048-8C06-8439784F1A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28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Trail's End has everything your leaders need to plan and execute a successful popcorn sale. Have your leaders review the </a:t>
            </a:r>
            <a:r>
              <a:rPr lang="en-US" dirty="0" smtClean="0">
                <a:solidFill>
                  <a:schemeClr val="tx1"/>
                </a:solidFill>
              </a:rPr>
              <a:t>Popcorn Sale Guidebook </a:t>
            </a:r>
            <a:r>
              <a:rPr lang="en-US" dirty="0" smtClean="0"/>
              <a:t>(included in each Popcorn Sale Kit Folder) and follow the five steps above.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E8715-45B6-45EF-846D-B3007BB849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4578-5430-472C-830B-9DDED52A32B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194A-7B67-4F4A-9FF5-4DFBD26E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7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4578-5430-472C-830B-9DDED52A32B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194A-7B67-4F4A-9FF5-4DFBD26E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4578-5430-472C-830B-9DDED52A32B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194A-7B67-4F4A-9FF5-4DFBD26E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75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000" b="1"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0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4578-5430-472C-830B-9DDED52A32B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194A-7B67-4F4A-9FF5-4DFBD26E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1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4578-5430-472C-830B-9DDED52A32B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194A-7B67-4F4A-9FF5-4DFBD26E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4578-5430-472C-830B-9DDED52A32B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194A-7B67-4F4A-9FF5-4DFBD26E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4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4578-5430-472C-830B-9DDED52A32B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194A-7B67-4F4A-9FF5-4DFBD26E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7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4578-5430-472C-830B-9DDED52A32B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194A-7B67-4F4A-9FF5-4DFBD26E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3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4578-5430-472C-830B-9DDED52A32B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194A-7B67-4F4A-9FF5-4DFBD26E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0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4578-5430-472C-830B-9DDED52A32B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194A-7B67-4F4A-9FF5-4DFBD26E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0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4578-5430-472C-830B-9DDED52A32B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194A-7B67-4F4A-9FF5-4DFBD26E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54578-5430-472C-830B-9DDED52A32B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5194A-7B67-4F4A-9FF5-4DFBD26E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8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C:\Users\garyr\Desktop\Documents\Sales%20Program\Videos\TrailsEnd_PowerWithin.wmv" TargetMode="External"/><Relationship Id="rId1" Type="http://schemas.microsoft.com/office/2007/relationships/media" Target="file:///C:\Users\garyr\Desktop\Documents\Sales%20Program\Videos\TrailsEnd_PowerWithin.wmv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C:\Users\garyr\Desktop\Documents\Sales%20Program\Videos\TrailsEnd_PowerWithin.wmv" TargetMode="External"/><Relationship Id="rId1" Type="http://schemas.microsoft.com/office/2007/relationships/media" Target="file:///C:\Users\garyr\Desktop\Documents\Sales%20Program\Videos\TrailsEnd_PowerWithin.wmv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C:\Users\garyr\Desktop\Documents\Sales%20Program\Videos\TrailsEnd_PowerWithin.wmv" TargetMode="External"/><Relationship Id="rId1" Type="http://schemas.microsoft.com/office/2007/relationships/media" Target="file:///C:\Users\garyr\Desktop\Documents\Sales%20Program\Videos\TrailsEnd_PowerWithin.wmv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ils-end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7" y="228600"/>
            <a:ext cx="8638016" cy="62248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337" y="718470"/>
            <a:ext cx="8638016" cy="1406443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chemeClr val="bg2"/>
              </a:gs>
            </a:gsLst>
            <a:lin ang="16200000" scaled="0"/>
          </a:gradFill>
          <a:effectLst>
            <a:outerShdw blurRad="254000" dist="381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7279" y="5126124"/>
            <a:ext cx="4942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yriad Pro Cond" pitchFamily="34" charset="0"/>
              </a:rPr>
              <a:t>Let the Adventures Begin.</a:t>
            </a:r>
            <a:endParaRPr lang="en-US" sz="4000" b="1" dirty="0">
              <a:latin typeface="Myriad Pro Cond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1337" y="204484"/>
            <a:ext cx="8638016" cy="6238112"/>
            <a:chOff x="251337" y="158755"/>
            <a:chExt cx="8638016" cy="6238112"/>
          </a:xfrm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15" name="Straight Connector 14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0" y="1058832"/>
            <a:ext cx="1140847" cy="5875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53943" y="981670"/>
            <a:ext cx="773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Myriad Pro Cond" pitchFamily="34" charset="0"/>
              </a:rPr>
              <a:t>2013 Popcorn Kickoff</a:t>
            </a:r>
            <a:endParaRPr lang="en-US" sz="4800" b="1" dirty="0">
              <a:latin typeface="Myriad Pro Con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22098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Myriad Pro" pitchFamily="34" charset="0"/>
              </a:rPr>
              <a:t>WELCOME!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1337" y="718470"/>
            <a:ext cx="8638016" cy="1406443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chemeClr val="bg2"/>
              </a:gs>
            </a:gsLst>
            <a:lin ang="16200000" scaled="0"/>
          </a:gradFill>
          <a:effectLst>
            <a:outerShdw blurRad="254000" dist="381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51337" y="204484"/>
            <a:ext cx="8638016" cy="6238112"/>
            <a:chOff x="251337" y="158755"/>
            <a:chExt cx="8638016" cy="6238112"/>
          </a:xfrm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18" name="Straight Connector 17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321447" y="914400"/>
            <a:ext cx="6984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Myriad Pro Cond" pitchFamily="34" charset="0"/>
              </a:rPr>
              <a:t>#1 Plan Your Program</a:t>
            </a:r>
            <a:endParaRPr lang="en-US" sz="4800" b="1" dirty="0">
              <a:latin typeface="Myriad Pro Cond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0" y="1058832"/>
            <a:ext cx="1140847" cy="5875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3401" y="2448104"/>
            <a:ext cx="777239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Myriad Pro" pitchFamily="34" charset="0"/>
              </a:rPr>
              <a:t>Go to the </a:t>
            </a:r>
            <a:r>
              <a:rPr lang="en-US" sz="2000" b="1" dirty="0" smtClean="0">
                <a:solidFill>
                  <a:srgbClr val="C00000"/>
                </a:solidFill>
                <a:latin typeface="Myriad Pro" pitchFamily="34" charset="0"/>
              </a:rPr>
              <a:t>Virtual Sale Planner </a:t>
            </a:r>
            <a:r>
              <a:rPr lang="en-US" sz="2000" b="1" dirty="0" smtClean="0">
                <a:latin typeface="Myriad Pro" pitchFamily="34" charset="0"/>
              </a:rPr>
              <a:t>at sell.trails-end.com </a:t>
            </a:r>
            <a:endParaRPr lang="en-US" sz="2000" b="1" dirty="0">
              <a:latin typeface="Myriad Pro" pitchFamily="34" charset="0"/>
            </a:endParaRPr>
          </a:p>
          <a:p>
            <a:pPr lvl="1"/>
            <a:endParaRPr lang="en-US" sz="1600" b="1" dirty="0" smtClean="0">
              <a:latin typeface="Myriad Pro" pitchFamily="34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Myriad Pro" pitchFamily="34" charset="0"/>
              </a:rPr>
              <a:t>Build </a:t>
            </a:r>
            <a:r>
              <a:rPr lang="en-US" sz="2000" dirty="0">
                <a:latin typeface="Myriad Pro" pitchFamily="34" charset="0"/>
              </a:rPr>
              <a:t>your </a:t>
            </a:r>
            <a:r>
              <a:rPr lang="en-US" sz="2000" dirty="0" smtClean="0">
                <a:latin typeface="Myriad Pro" pitchFamily="34" charset="0"/>
              </a:rPr>
              <a:t>plan using the </a:t>
            </a:r>
            <a:r>
              <a:rPr lang="en-US" sz="2000" b="1" dirty="0" smtClean="0">
                <a:solidFill>
                  <a:srgbClr val="C00000"/>
                </a:solidFill>
                <a:latin typeface="Myriad Pro" pitchFamily="34" charset="0"/>
              </a:rPr>
              <a:t>Program Planner</a:t>
            </a:r>
          </a:p>
          <a:p>
            <a:pPr marL="1371600" lvl="2" indent="-457200">
              <a:buAutoNum type="arabicPeriod"/>
            </a:pPr>
            <a:r>
              <a:rPr lang="en-US" sz="2000" dirty="0" smtClean="0">
                <a:latin typeface="Myriad Pro" pitchFamily="34" charset="0"/>
              </a:rPr>
              <a:t>Plan</a:t>
            </a:r>
          </a:p>
          <a:p>
            <a:pPr marL="1371600" lvl="2" indent="-457200">
              <a:buAutoNum type="arabicPeriod"/>
            </a:pPr>
            <a:r>
              <a:rPr lang="en-US" sz="2000" dirty="0" smtClean="0">
                <a:latin typeface="Myriad Pro" pitchFamily="34" charset="0"/>
              </a:rPr>
              <a:t>Budget</a:t>
            </a:r>
          </a:p>
          <a:p>
            <a:pPr marL="1371600" lvl="2" indent="-457200">
              <a:buAutoNum type="arabicPeriod"/>
            </a:pPr>
            <a:r>
              <a:rPr lang="en-US" sz="2000" dirty="0" smtClean="0">
                <a:latin typeface="Myriad Pro" pitchFamily="34" charset="0"/>
              </a:rPr>
              <a:t>Set Goals</a:t>
            </a:r>
          </a:p>
          <a:p>
            <a:pPr marL="1371600" lvl="2" indent="-457200">
              <a:buAutoNum type="arabicPeriod"/>
            </a:pPr>
            <a:endParaRPr lang="en-US" sz="2000" dirty="0">
              <a:latin typeface="Myriad Pro" pitchFamily="34" charset="0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latin typeface="Myriad Pro" pitchFamily="34" charset="0"/>
              </a:rPr>
              <a:t>Fill in your number of boys, commission and activities per month with costs.</a:t>
            </a:r>
          </a:p>
          <a:p>
            <a:pPr lvl="1"/>
            <a:endParaRPr lang="en-US" sz="2000" dirty="0" smtClean="0">
              <a:latin typeface="Myriad Pro" pitchFamily="34" charset="0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latin typeface="Myriad Pro" pitchFamily="34" charset="0"/>
              </a:rPr>
              <a:t>The planner does the rest!</a:t>
            </a:r>
            <a:endParaRPr lang="en-US" sz="2000" dirty="0">
              <a:latin typeface="Myriad Pro" pitchFamily="34" charset="0"/>
            </a:endParaRPr>
          </a:p>
          <a:p>
            <a:pPr marL="914400" lvl="1" indent="-457200">
              <a:buFont typeface="Arial"/>
              <a:buChar char="•"/>
            </a:pPr>
            <a:endParaRPr lang="en-US" sz="2400" b="1" dirty="0"/>
          </a:p>
          <a:p>
            <a:pPr marL="457200" indent="-457200">
              <a:buAutoNum type="arabicPeriod"/>
            </a:pPr>
            <a:endParaRPr lang="en-US" sz="2200" b="1" dirty="0" smtClean="0"/>
          </a:p>
          <a:p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724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1337" y="718470"/>
            <a:ext cx="8638016" cy="1406443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chemeClr val="bg2"/>
              </a:gs>
            </a:gsLst>
            <a:lin ang="16200000" scaled="0"/>
          </a:gradFill>
          <a:effectLst>
            <a:outerShdw blurRad="254000" dist="381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51337" y="204484"/>
            <a:ext cx="8638016" cy="6238112"/>
            <a:chOff x="251337" y="158755"/>
            <a:chExt cx="8638016" cy="6238112"/>
          </a:xfrm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18" name="Straight Connector 17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371600" y="105935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Myriad Pro Cond" pitchFamily="34" charset="0"/>
              </a:rPr>
              <a:t>Complete Your Program Planner</a:t>
            </a:r>
            <a:endParaRPr lang="en-US" sz="3600" b="1" dirty="0">
              <a:latin typeface="Myriad Pro Cond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0" y="1058832"/>
            <a:ext cx="1140847" cy="587536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3000" y="2286000"/>
            <a:ext cx="3417048" cy="356214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346" y="2286000"/>
            <a:ext cx="3649054" cy="15804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4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1337" y="718470"/>
            <a:ext cx="8638016" cy="1406443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chemeClr val="bg2"/>
              </a:gs>
            </a:gsLst>
            <a:lin ang="16200000" scaled="0"/>
          </a:gradFill>
          <a:effectLst>
            <a:outerShdw blurRad="254000" dist="381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51337" y="204484"/>
            <a:ext cx="8638016" cy="6238112"/>
            <a:chOff x="251337" y="158755"/>
            <a:chExt cx="8638016" cy="6238112"/>
          </a:xfrm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18" name="Straight Connector 17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219200" y="98167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Myriad Pro Cond" pitchFamily="34" charset="0"/>
              </a:rPr>
              <a:t>Set Your Sales Goal- $600!</a:t>
            </a:r>
            <a:endParaRPr lang="en-US" sz="4000" b="1" dirty="0">
              <a:latin typeface="Myriad Pro Cond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0" y="1058832"/>
            <a:ext cx="1140847" cy="587536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17445" y="2514600"/>
            <a:ext cx="8305800" cy="13716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  <a:latin typeface="Myriad Pro" pitchFamily="34" charset="0"/>
                <a:ea typeface="ＭＳ Ｐゴシック" charset="0"/>
              </a:rPr>
              <a:t>Only </a:t>
            </a:r>
            <a:r>
              <a:rPr lang="en-US" sz="2800" b="1" dirty="0" smtClean="0">
                <a:solidFill>
                  <a:srgbClr val="C00000"/>
                </a:solidFill>
                <a:latin typeface="Myriad Pro" pitchFamily="34" charset="0"/>
                <a:ea typeface="ＭＳ Ｐゴシック" charset="0"/>
              </a:rPr>
              <a:t>44%</a:t>
            </a:r>
            <a:r>
              <a:rPr lang="en-US" sz="2800" dirty="0" smtClean="0">
                <a:solidFill>
                  <a:srgbClr val="C00000"/>
                </a:solidFill>
                <a:latin typeface="Myriad Pro" pitchFamily="34" charset="0"/>
                <a:ea typeface="ＭＳ Ｐゴシック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Myriad Pro" pitchFamily="34" charset="0"/>
                <a:ea typeface="ＭＳ Ｐゴシック" charset="0"/>
              </a:rPr>
              <a:t>of parents say their 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  <a:latin typeface="Myriad Pro" pitchFamily="34" charset="0"/>
                <a:ea typeface="ＭＳ Ｐゴシック" charset="0"/>
              </a:rPr>
              <a:t>Scout set a sales goal.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3600" dirty="0" smtClean="0">
              <a:ea typeface="ＭＳ Ｐゴシック" charset="0"/>
            </a:endParaRPr>
          </a:p>
          <a:p>
            <a:pPr>
              <a:lnSpc>
                <a:spcPct val="70000"/>
              </a:lnSpc>
              <a:buFontTx/>
              <a:buNone/>
            </a:pPr>
            <a:endParaRPr lang="en-US" sz="3600" dirty="0">
              <a:ea typeface="ＭＳ Ｐゴシック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81000" y="4085696"/>
            <a:ext cx="8467382" cy="117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lnSpc>
                <a:spcPct val="70000"/>
              </a:lnSpc>
            </a:pPr>
            <a:r>
              <a:rPr lang="en-US" sz="2400" b="1" dirty="0">
                <a:latin typeface="Myriad Pro" pitchFamily="34" charset="0"/>
              </a:rPr>
              <a:t>Scouts who set goals average </a:t>
            </a:r>
            <a:r>
              <a:rPr lang="en-US" sz="2400" b="1" dirty="0">
                <a:solidFill>
                  <a:srgbClr val="C00000"/>
                </a:solidFill>
                <a:latin typeface="Myriad Pro" pitchFamily="34" charset="0"/>
              </a:rPr>
              <a:t>$626 </a:t>
            </a:r>
            <a:r>
              <a:rPr lang="en-US" sz="2400" b="1" dirty="0">
                <a:latin typeface="Myriad Pro" pitchFamily="34" charset="0"/>
              </a:rPr>
              <a:t>in </a:t>
            </a:r>
            <a:r>
              <a:rPr lang="en-US" sz="2400" b="1" dirty="0" smtClean="0">
                <a:latin typeface="Myriad Pro" pitchFamily="34" charset="0"/>
              </a:rPr>
              <a:t>sales.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2400" b="1" dirty="0" smtClean="0">
                <a:latin typeface="Myriad Pro" pitchFamily="34" charset="0"/>
              </a:rPr>
              <a:t> 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2400" b="0" dirty="0" smtClean="0">
                <a:latin typeface="Myriad Pro" pitchFamily="34" charset="0"/>
              </a:rPr>
              <a:t>Scouts </a:t>
            </a:r>
            <a:r>
              <a:rPr lang="en-US" sz="2400" b="0" dirty="0">
                <a:latin typeface="Myriad Pro" pitchFamily="34" charset="0"/>
              </a:rPr>
              <a:t>with no goal average </a:t>
            </a:r>
            <a:r>
              <a:rPr lang="en-US" sz="2400" b="1" dirty="0">
                <a:latin typeface="Myriad Pro" pitchFamily="34" charset="0"/>
              </a:rPr>
              <a:t>$304 </a:t>
            </a:r>
            <a:r>
              <a:rPr lang="en-US" sz="2400" b="0" dirty="0">
                <a:latin typeface="Myriad Pro" pitchFamily="34" charset="0"/>
              </a:rPr>
              <a:t>in sales.</a:t>
            </a:r>
          </a:p>
        </p:txBody>
      </p:sp>
    </p:spTree>
    <p:extLst>
      <p:ext uri="{BB962C8B-B14F-4D97-AF65-F5344CB8AC3E}">
        <p14:creationId xmlns:p14="http://schemas.microsoft.com/office/powerpoint/2010/main" val="115307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1337" y="718470"/>
            <a:ext cx="8638016" cy="1406443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chemeClr val="bg2"/>
              </a:gs>
            </a:gsLst>
            <a:lin ang="16200000" scaled="0"/>
          </a:gradFill>
          <a:effectLst>
            <a:outerShdw blurRad="254000" dist="381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51337" y="204484"/>
            <a:ext cx="8638016" cy="6238112"/>
            <a:chOff x="251337" y="158755"/>
            <a:chExt cx="8638016" cy="6238112"/>
          </a:xfrm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18" name="Straight Connector 17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219200" y="98167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Myriad Pro Cond" pitchFamily="34" charset="0"/>
              </a:rPr>
              <a:t>#2 Motivate Your Scouts</a:t>
            </a:r>
            <a:endParaRPr lang="en-US" sz="4400" b="1" dirty="0">
              <a:latin typeface="Myriad Pro Cond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0" y="1058832"/>
            <a:ext cx="1140847" cy="587536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3400" y="2590800"/>
            <a:ext cx="517908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Build your own unit-level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i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ncentives</a:t>
            </a:r>
          </a:p>
          <a:p>
            <a:pPr marL="1371600" lvl="2" indent="-457200" eaLnBrk="1" hangingPunct="1">
              <a:lnSpc>
                <a:spcPct val="7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2000" b="0" dirty="0" smtClean="0">
                <a:latin typeface="+mn-lt"/>
              </a:rPr>
              <a:t>Pie in the Face for $600 Sellers!</a:t>
            </a:r>
          </a:p>
          <a:p>
            <a:pPr marL="1371600" lvl="2" indent="-457200" eaLnBrk="1" hangingPunct="1">
              <a:lnSpc>
                <a:spcPct val="7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2000" b="0" dirty="0" smtClean="0">
                <a:latin typeface="+mn-lt"/>
              </a:rPr>
              <a:t>Top Seller Prizes!</a:t>
            </a:r>
          </a:p>
          <a:p>
            <a:pPr marL="1371600" lvl="2" indent="-457200" eaLnBrk="1" hangingPunct="1">
              <a:lnSpc>
                <a:spcPct val="7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2000" b="0" dirty="0" smtClean="0">
                <a:latin typeface="+mn-lt"/>
              </a:rPr>
              <a:t>Top-selling Den – Pizza Party!</a:t>
            </a:r>
          </a:p>
        </p:txBody>
      </p:sp>
      <p:pic>
        <p:nvPicPr>
          <p:cNvPr id="13" name="Picture 8" descr="1182970086729136910804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91442"/>
            <a:ext cx="2983360" cy="2046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667000"/>
            <a:ext cx="416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33400" y="4467761"/>
            <a:ext cx="4542810" cy="157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College Scholarship</a:t>
            </a:r>
          </a:p>
          <a:p>
            <a:pPr marL="1371600" lvl="2" indent="-457200" eaLnBrk="1" hangingPunct="1">
              <a:lnSpc>
                <a:spcPct val="9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2000" b="0" kern="1300" dirty="0" smtClean="0">
                <a:latin typeface="+mn-lt"/>
              </a:rPr>
              <a:t>Sell $2,500 once and 6% of </a:t>
            </a:r>
            <a:r>
              <a:rPr lang="en-US" sz="2000" b="0" kern="1500" dirty="0" smtClean="0">
                <a:latin typeface="+mn-lt"/>
              </a:rPr>
              <a:t>your total sales each year is invested in your own college scholarship account</a:t>
            </a:r>
          </a:p>
        </p:txBody>
      </p:sp>
    </p:spTree>
    <p:extLst>
      <p:ext uri="{BB962C8B-B14F-4D97-AF65-F5344CB8AC3E}">
        <p14:creationId xmlns:p14="http://schemas.microsoft.com/office/powerpoint/2010/main" val="160482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1337" y="718470"/>
            <a:ext cx="8638016" cy="1406443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chemeClr val="bg2"/>
              </a:gs>
            </a:gsLst>
            <a:lin ang="16200000" scaled="0"/>
          </a:gradFill>
          <a:effectLst>
            <a:outerShdw blurRad="254000" dist="381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51337" y="204484"/>
            <a:ext cx="8638016" cy="6238112"/>
            <a:chOff x="251337" y="158755"/>
            <a:chExt cx="8638016" cy="6238112"/>
          </a:xfrm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18" name="Straight Connector 17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219200" y="98167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Myriad Pro Cond" pitchFamily="34" charset="0"/>
              </a:rPr>
              <a:t>#2 Motivate Your Scouts</a:t>
            </a:r>
            <a:endParaRPr lang="en-US" sz="4400" b="1" dirty="0">
              <a:latin typeface="Myriad Pro Cond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0" y="1058832"/>
            <a:ext cx="1140847" cy="587536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3400" y="2590800"/>
            <a:ext cx="800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Council Prize Program –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Show Prize Brochure</a:t>
            </a:r>
            <a:endParaRPr lang="en-US" sz="20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071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1337" y="718470"/>
            <a:ext cx="8638016" cy="1406443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chemeClr val="bg2"/>
              </a:gs>
            </a:gsLst>
            <a:lin ang="16200000" scaled="0"/>
          </a:gradFill>
          <a:effectLst>
            <a:outerShdw blurRad="254000" dist="381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51337" y="204484"/>
            <a:ext cx="8638016" cy="6238112"/>
            <a:chOff x="251337" y="158755"/>
            <a:chExt cx="8638016" cy="6238112"/>
          </a:xfrm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18" name="Straight Connector 17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143000" y="1066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Myriad Pro Cond" pitchFamily="34" charset="0"/>
              </a:rPr>
              <a:t>#3 Build the BEST Popcorn Kickoff!</a:t>
            </a:r>
            <a:endParaRPr lang="en-US" sz="3200" b="1" dirty="0">
              <a:latin typeface="Myriad Pro Cond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0" y="1058832"/>
            <a:ext cx="1140847" cy="587536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838200" y="2373489"/>
            <a:ext cx="7231493" cy="4636911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u="sng" dirty="0" smtClean="0">
                <a:solidFill>
                  <a:srgbClr val="C00000"/>
                </a:solidFill>
                <a:latin typeface="Myriad Pro" pitchFamily="34" charset="0"/>
                <a:ea typeface="ＭＳ Ｐゴシック" charset="0"/>
              </a:rPr>
              <a:t>The kickoff is the single most important factor for </a:t>
            </a:r>
          </a:p>
          <a:p>
            <a:pPr>
              <a:lnSpc>
                <a:spcPct val="80000"/>
              </a:lnSpc>
            </a:pPr>
            <a:r>
              <a:rPr lang="en-US" sz="2000" b="1" u="sng" dirty="0" smtClean="0">
                <a:solidFill>
                  <a:srgbClr val="C00000"/>
                </a:solidFill>
                <a:latin typeface="Myriad Pro" pitchFamily="34" charset="0"/>
                <a:ea typeface="ＭＳ Ｐゴシック" charset="0"/>
              </a:rPr>
              <a:t>you to have a good sale</a:t>
            </a:r>
          </a:p>
          <a:p>
            <a:pPr algn="l">
              <a:lnSpc>
                <a:spcPct val="80000"/>
              </a:lnSpc>
            </a:pPr>
            <a:endParaRPr lang="en-US" sz="2000" dirty="0" smtClean="0">
              <a:solidFill>
                <a:schemeClr val="tx1"/>
              </a:solidFill>
              <a:latin typeface="Myriad Pro" pitchFamily="34" charset="0"/>
              <a:ea typeface="ＭＳ Ｐゴシック" charset="0"/>
            </a:endParaRPr>
          </a:p>
          <a:p>
            <a:pPr algn="l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Myriad Pro" pitchFamily="34" charset="0"/>
                <a:ea typeface="ＭＳ Ｐゴシック" charset="0"/>
              </a:rPr>
              <a:t>Have a </a:t>
            </a:r>
            <a:r>
              <a:rPr lang="en-US" sz="2000" b="1" dirty="0" smtClean="0">
                <a:solidFill>
                  <a:srgbClr val="C00000"/>
                </a:solidFill>
                <a:latin typeface="Myriad Pro" pitchFamily="34" charset="0"/>
                <a:ea typeface="ＭＳ Ｐゴシック" charset="0"/>
              </a:rPr>
              <a:t>30-minute</a:t>
            </a:r>
            <a:r>
              <a:rPr lang="en-US" sz="2000" dirty="0" smtClean="0">
                <a:solidFill>
                  <a:srgbClr val="C00000"/>
                </a:solidFill>
                <a:latin typeface="Myriad Pro" pitchFamily="34" charset="0"/>
                <a:ea typeface="ＭＳ Ｐゴシック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Myriad Pro" pitchFamily="34" charset="0"/>
                <a:ea typeface="ＭＳ Ｐゴシック" charset="0"/>
              </a:rPr>
              <a:t>fun-filled </a:t>
            </a:r>
            <a:r>
              <a:rPr lang="en-US" sz="2000" dirty="0" smtClean="0">
                <a:solidFill>
                  <a:schemeClr val="tx1"/>
                </a:solidFill>
                <a:latin typeface="Myriad Pro" pitchFamily="34" charset="0"/>
                <a:ea typeface="ＭＳ Ｐゴシック" charset="0"/>
              </a:rPr>
              <a:t>Popcorn Kickoff: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 pitchFamily="34" charset="0"/>
                <a:ea typeface="ＭＳ Ｐゴシック" charset="0"/>
              </a:rPr>
              <a:t>Make it FUN and FESTIVE!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 pitchFamily="34" charset="0"/>
                <a:ea typeface="ＭＳ Ｐゴシック" charset="0"/>
              </a:rPr>
              <a:t>Show parents what’s in it for them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 pitchFamily="34" charset="0"/>
                <a:ea typeface="ＭＳ Ｐゴシック" charset="0"/>
              </a:rPr>
              <a:t>Have giveaways and prizes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 pitchFamily="34" charset="0"/>
                <a:ea typeface="ＭＳ Ｐゴシック" charset="0"/>
              </a:rPr>
              <a:t>Prepare your Scouts</a:t>
            </a:r>
          </a:p>
          <a:p>
            <a:pPr marL="1257300" lvl="2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 pitchFamily="34" charset="0"/>
                <a:ea typeface="ＭＳ Ｐゴシック" charset="0"/>
              </a:rPr>
              <a:t>Have role plays and practice the sales script</a:t>
            </a:r>
          </a:p>
          <a:p>
            <a:pPr marL="1257300" lvl="2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 pitchFamily="34" charset="0"/>
                <a:ea typeface="ＭＳ Ｐゴシック" charset="0"/>
              </a:rPr>
              <a:t>Help your Scouts gain the confidence to sell!</a:t>
            </a:r>
          </a:p>
          <a:p>
            <a:pPr lvl="2" algn="l">
              <a:buClr>
                <a:srgbClr val="F68C03"/>
              </a:buClr>
            </a:pPr>
            <a:endParaRPr lang="en-US" dirty="0" smtClean="0">
              <a:solidFill>
                <a:schemeClr val="tx1"/>
              </a:solidFill>
              <a:ea typeface="ＭＳ Ｐゴシック" charset="0"/>
            </a:endParaRPr>
          </a:p>
          <a:p>
            <a:pPr algn="l">
              <a:lnSpc>
                <a:spcPct val="80000"/>
              </a:lnSpc>
            </a:pPr>
            <a:endParaRPr lang="en-US" sz="2400" dirty="0">
              <a:solidFill>
                <a:schemeClr val="tx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1337" y="718470"/>
            <a:ext cx="8638016" cy="1406443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chemeClr val="bg2"/>
              </a:gs>
            </a:gsLst>
            <a:lin ang="16200000" scaled="0"/>
          </a:gradFill>
          <a:effectLst>
            <a:outerShdw blurRad="254000" dist="381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51337" y="204484"/>
            <a:ext cx="8638016" cy="6238112"/>
            <a:chOff x="251337" y="158755"/>
            <a:chExt cx="8638016" cy="6238112"/>
          </a:xfrm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18" name="Straight Connector 17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143000" y="1066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Myriad Pro Cond" pitchFamily="34" charset="0"/>
              </a:rPr>
              <a:t>#3 Build the BEST Popcorn Kickoff!</a:t>
            </a:r>
            <a:endParaRPr lang="en-US" sz="3200" b="1" dirty="0">
              <a:latin typeface="Myriad Pro Cond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0" y="1058832"/>
            <a:ext cx="1140847" cy="587536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3400" y="2297289"/>
            <a:ext cx="8153400" cy="4636911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Myriad Pro" pitchFamily="34" charset="0"/>
                <a:ea typeface="ＭＳ Ｐゴシック" charset="0"/>
              </a:rPr>
              <a:t>	                       </a:t>
            </a:r>
            <a:r>
              <a:rPr lang="en-US" sz="2800" b="1" dirty="0" smtClean="0">
                <a:solidFill>
                  <a:srgbClr val="C00000"/>
                </a:solidFill>
                <a:latin typeface="Myriad Pro" pitchFamily="34" charset="0"/>
                <a:ea typeface="ＭＳ Ｐゴシック" charset="0"/>
              </a:rPr>
              <a:t>Kickoff </a:t>
            </a:r>
            <a:r>
              <a:rPr lang="en-US" sz="2800" b="1" dirty="0">
                <a:solidFill>
                  <a:srgbClr val="C00000"/>
                </a:solidFill>
                <a:latin typeface="Myriad Pro" pitchFamily="34" charset="0"/>
                <a:ea typeface="ＭＳ Ｐゴシック" charset="0"/>
              </a:rPr>
              <a:t>Tools for You</a:t>
            </a:r>
          </a:p>
          <a:p>
            <a:pPr lvl="2" algn="l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tx1"/>
              </a:solidFill>
              <a:latin typeface="Myriad Pro" pitchFamily="34" charset="0"/>
              <a:ea typeface="ＭＳ Ｐゴシック" charset="0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 pitchFamily="34" charset="0"/>
                <a:ea typeface="ＭＳ Ｐゴシック" charset="0"/>
              </a:rPr>
              <a:t>Refer to the Popcorn Sale Guidebook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2000" dirty="0" smtClean="0">
              <a:solidFill>
                <a:schemeClr val="tx1"/>
              </a:solidFill>
              <a:latin typeface="Myriad Pro" pitchFamily="34" charset="0"/>
              <a:ea typeface="ＭＳ Ｐゴシック" charset="0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 pitchFamily="34" charset="0"/>
                <a:ea typeface="ＭＳ Ｐゴシック" charset="0"/>
              </a:rPr>
              <a:t>Customize the </a:t>
            </a:r>
            <a:r>
              <a:rPr lang="en-US" sz="2000" b="1" dirty="0" smtClean="0">
                <a:solidFill>
                  <a:schemeClr val="tx1"/>
                </a:solidFill>
                <a:latin typeface="Myriad Pro" pitchFamily="34" charset="0"/>
                <a:ea typeface="ＭＳ Ｐゴシック" charset="0"/>
              </a:rPr>
              <a:t>Kickoff Presentation </a:t>
            </a:r>
            <a:r>
              <a:rPr lang="en-US" sz="2000" dirty="0" smtClean="0">
                <a:solidFill>
                  <a:schemeClr val="tx1"/>
                </a:solidFill>
                <a:latin typeface="Myriad Pro" pitchFamily="34" charset="0"/>
                <a:ea typeface="ＭＳ Ｐゴシック" charset="0"/>
              </a:rPr>
              <a:t>in the Virtual Sale Planner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2000" dirty="0" smtClean="0">
              <a:solidFill>
                <a:schemeClr val="tx1"/>
              </a:solidFill>
              <a:latin typeface="Myriad Pro" pitchFamily="34" charset="0"/>
              <a:ea typeface="ＭＳ Ｐゴシック" charset="0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Myriad Pro" pitchFamily="34" charset="0"/>
                <a:ea typeface="ＭＳ Ｐゴシック" charset="0"/>
              </a:rPr>
              <a:t>Training videos </a:t>
            </a:r>
            <a:r>
              <a:rPr lang="en-US" sz="2000" dirty="0" smtClean="0">
                <a:solidFill>
                  <a:schemeClr val="tx1"/>
                </a:solidFill>
                <a:latin typeface="Myriad Pro" pitchFamily="34" charset="0"/>
                <a:ea typeface="ＭＳ Ｐゴシック" charset="0"/>
              </a:rPr>
              <a:t>from </a:t>
            </a:r>
            <a:r>
              <a:rPr lang="en-US" sz="2000" u="sng" dirty="0" smtClean="0">
                <a:solidFill>
                  <a:schemeClr val="tx1"/>
                </a:solidFill>
                <a:latin typeface="Myriad Pro" pitchFamily="34" charset="0"/>
                <a:ea typeface="ＭＳ Ｐゴシック" charset="0"/>
              </a:rPr>
              <a:t>trails-end.com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2000" dirty="0" smtClean="0">
              <a:solidFill>
                <a:schemeClr val="tx1"/>
              </a:solidFill>
              <a:latin typeface="Myriad Pro" pitchFamily="34" charset="0"/>
              <a:ea typeface="ＭＳ Ｐゴシック" charset="0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Myriad Pro" pitchFamily="34" charset="0"/>
                <a:ea typeface="ＭＳ Ｐゴシック" charset="0"/>
              </a:rPr>
              <a:t>Invest</a:t>
            </a:r>
            <a:r>
              <a:rPr lang="en-US" sz="2000" dirty="0" smtClean="0">
                <a:solidFill>
                  <a:schemeClr val="tx1"/>
                </a:solidFill>
                <a:latin typeface="Myriad Pro" pitchFamily="34" charset="0"/>
                <a:ea typeface="ＭＳ Ｐゴシック" charset="0"/>
              </a:rPr>
              <a:t> a little in your kickoff to reap huge rewards with your sale!</a:t>
            </a:r>
            <a:endParaRPr lang="en-US" sz="2000" dirty="0">
              <a:solidFill>
                <a:schemeClr val="tx1"/>
              </a:solidFill>
              <a:latin typeface="Myriad Pro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1337" y="718470"/>
            <a:ext cx="8638016" cy="1406443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chemeClr val="bg2"/>
              </a:gs>
            </a:gsLst>
            <a:lin ang="16200000" scaled="0"/>
          </a:gradFill>
          <a:effectLst>
            <a:outerShdw blurRad="254000" dist="381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51337" y="204484"/>
            <a:ext cx="8638016" cy="6238112"/>
            <a:chOff x="251337" y="158755"/>
            <a:chExt cx="8638016" cy="6238112"/>
          </a:xfrm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18" name="Straight Connector 17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143000" y="1066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Myriad Pro Cond" pitchFamily="34" charset="0"/>
              </a:rPr>
              <a:t>#3 Build the BEST Popcorn Kickoff!</a:t>
            </a:r>
            <a:endParaRPr lang="en-US" sz="3200" b="1" dirty="0">
              <a:latin typeface="Myriad Pro Cond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0" y="1058832"/>
            <a:ext cx="1140847" cy="587536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99524" y="2373489"/>
            <a:ext cx="7934876" cy="4636911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Myriad Pro" pitchFamily="34" charset="0"/>
              </a:rPr>
              <a:t>Want </a:t>
            </a:r>
            <a:r>
              <a:rPr lang="en-US" sz="2000" b="1" dirty="0">
                <a:solidFill>
                  <a:srgbClr val="C00000"/>
                </a:solidFill>
                <a:latin typeface="Myriad Pro" pitchFamily="34" charset="0"/>
              </a:rPr>
              <a:t>to close sales?  Take the following approach when </a:t>
            </a:r>
            <a:endParaRPr lang="en-US" sz="2000" b="1" dirty="0" smtClean="0">
              <a:solidFill>
                <a:srgbClr val="C00000"/>
              </a:solidFill>
              <a:latin typeface="Myriad Pro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Myriad Pro" pitchFamily="34" charset="0"/>
              </a:rPr>
              <a:t>speaking </a:t>
            </a:r>
            <a:r>
              <a:rPr lang="en-US" sz="2000" b="1" dirty="0">
                <a:solidFill>
                  <a:srgbClr val="C00000"/>
                </a:solidFill>
                <a:latin typeface="Myriad Pro" pitchFamily="34" charset="0"/>
              </a:rPr>
              <a:t>to a potential customer</a:t>
            </a:r>
            <a:r>
              <a:rPr lang="en-US" sz="2000" b="1" dirty="0" smtClean="0">
                <a:solidFill>
                  <a:srgbClr val="C00000"/>
                </a:solidFill>
                <a:latin typeface="Myriad Pro" pitchFamily="34" charset="0"/>
              </a:rPr>
              <a:t>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808080"/>
              </a:solidFill>
              <a:latin typeface="Myriad Pro" pitchFamily="34" charset="0"/>
            </a:endParaRPr>
          </a:p>
          <a:p>
            <a:pPr lvl="1"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Myriad Pro" pitchFamily="34" charset="0"/>
              </a:rPr>
              <a:t>Hi, my name is _____ and I’m a C/B scout w/ P/T # ___</a:t>
            </a:r>
            <a:r>
              <a:rPr lang="en-US" sz="1600" dirty="0" smtClean="0">
                <a:solidFill>
                  <a:srgbClr val="000000"/>
                </a:solidFill>
                <a:latin typeface="Myriad Pro" pitchFamily="34" charset="0"/>
              </a:rPr>
              <a:t>.</a:t>
            </a:r>
          </a:p>
          <a:p>
            <a:pPr lvl="1"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Myriad Pro" pitchFamily="34" charset="0"/>
              </a:rPr>
              <a:t>I’m selling popcorn so I can ______.</a:t>
            </a:r>
          </a:p>
          <a:p>
            <a:pPr lvl="1"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Myriad Pro" pitchFamily="34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Myriad Pro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Myriad Pro" pitchFamily="34" charset="0"/>
              </a:rPr>
              <a:t>go to camp / pay for my scouting program / earn a scholarship)</a:t>
            </a:r>
          </a:p>
          <a:p>
            <a:pPr lvl="1"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Myriad Pro" pitchFamily="34" charset="0"/>
              </a:rPr>
              <a:t> I </a:t>
            </a:r>
            <a:r>
              <a:rPr lang="en-US" sz="1600" dirty="0">
                <a:solidFill>
                  <a:srgbClr val="000000"/>
                </a:solidFill>
                <a:latin typeface="Myriad Pro" pitchFamily="34" charset="0"/>
              </a:rPr>
              <a:t>have a goal of $____</a:t>
            </a:r>
            <a:r>
              <a:rPr lang="en-US" sz="1600" dirty="0" smtClean="0">
                <a:solidFill>
                  <a:srgbClr val="000000"/>
                </a:solidFill>
                <a:latin typeface="Myriad Pro" pitchFamily="34" charset="0"/>
              </a:rPr>
              <a:t>.</a:t>
            </a:r>
          </a:p>
          <a:p>
            <a:pPr lvl="1"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Myriad Pro" pitchFamily="34" charset="0"/>
              </a:rPr>
              <a:t> You </a:t>
            </a:r>
            <a:r>
              <a:rPr lang="en-US" sz="1600" dirty="0">
                <a:solidFill>
                  <a:srgbClr val="000000"/>
                </a:solidFill>
                <a:latin typeface="Myriad Pro" pitchFamily="34" charset="0"/>
              </a:rPr>
              <a:t>can help me reach my goal by trying some of my popcorn!</a:t>
            </a:r>
          </a:p>
          <a:p>
            <a:pPr lvl="1"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Myriad Pro" pitchFamily="34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Myriad Pro" pitchFamily="34" charset="0"/>
              </a:rPr>
              <a:t>Will </a:t>
            </a:r>
            <a:r>
              <a:rPr lang="en-US" sz="1600" b="1" dirty="0">
                <a:solidFill>
                  <a:schemeClr val="tx1"/>
                </a:solidFill>
                <a:latin typeface="Myriad Pro" pitchFamily="34" charset="0"/>
              </a:rPr>
              <a:t>you help me?</a:t>
            </a:r>
          </a:p>
          <a:p>
            <a:pPr lvl="1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600" i="1" dirty="0">
              <a:solidFill>
                <a:srgbClr val="808080"/>
              </a:solidFill>
              <a:latin typeface="Myriad Pro" pitchFamily="34" charset="0"/>
            </a:endParaRPr>
          </a:p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Myriad Pro" pitchFamily="34" charset="0"/>
              </a:rPr>
              <a:t>   </a:t>
            </a:r>
            <a:r>
              <a:rPr lang="en-US" sz="1600" dirty="0" smtClean="0">
                <a:solidFill>
                  <a:srgbClr val="C00000"/>
                </a:solidFill>
                <a:latin typeface="Myriad Pro" pitchFamily="34" charset="0"/>
              </a:rPr>
              <a:t>More </a:t>
            </a:r>
            <a:r>
              <a:rPr lang="en-US" sz="1600" dirty="0">
                <a:solidFill>
                  <a:srgbClr val="C00000"/>
                </a:solidFill>
                <a:latin typeface="Myriad Pro" pitchFamily="34" charset="0"/>
              </a:rPr>
              <a:t>effective than asking, </a:t>
            </a:r>
            <a:r>
              <a:rPr lang="en-US" sz="1600" i="1" dirty="0">
                <a:solidFill>
                  <a:srgbClr val="C00000"/>
                </a:solidFill>
                <a:latin typeface="Myriad Pro" pitchFamily="34" charset="0"/>
              </a:rPr>
              <a:t>“</a:t>
            </a:r>
            <a:r>
              <a:rPr lang="en-US" sz="1600" i="1" u="sng" dirty="0">
                <a:solidFill>
                  <a:srgbClr val="C00000"/>
                </a:solidFill>
                <a:latin typeface="Myriad Pro" pitchFamily="34" charset="0"/>
              </a:rPr>
              <a:t>Want to buy some popcorn?</a:t>
            </a:r>
            <a:r>
              <a:rPr lang="en-US" sz="1600" i="1" dirty="0">
                <a:solidFill>
                  <a:srgbClr val="C00000"/>
                </a:solidFill>
                <a:latin typeface="Myriad Pro" pitchFamily="34" charset="0"/>
              </a:rPr>
              <a:t>”</a:t>
            </a:r>
            <a:r>
              <a:rPr lang="en-US" sz="1600" dirty="0">
                <a:solidFill>
                  <a:srgbClr val="C00000"/>
                </a:solidFill>
                <a:latin typeface="Myriad Pro" pitchFamily="34" charset="0"/>
              </a:rPr>
              <a:t>  don’t you think?  </a:t>
            </a:r>
          </a:p>
          <a:p>
            <a:pPr lvl="2">
              <a:lnSpc>
                <a:spcPct val="80000"/>
              </a:lnSpc>
            </a:pPr>
            <a:endParaRPr lang="en-US" sz="3600" b="1" dirty="0">
              <a:solidFill>
                <a:schemeClr val="tx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ilsEnd_PowerWithin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9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0449" y="659511"/>
            <a:ext cx="8638016" cy="1406443"/>
            <a:chOff x="251337" y="672741"/>
            <a:chExt cx="8638016" cy="1406443"/>
          </a:xfrm>
        </p:grpSpPr>
        <p:sp>
          <p:nvSpPr>
            <p:cNvPr id="6" name="Rectangle 5"/>
            <p:cNvSpPr/>
            <p:nvPr/>
          </p:nvSpPr>
          <p:spPr>
            <a:xfrm>
              <a:off x="251337" y="672741"/>
              <a:ext cx="8638016" cy="140644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4999">
                  <a:srgbClr val="F0EBD5"/>
                </a:gs>
                <a:gs pos="100000">
                  <a:schemeClr val="bg2"/>
                </a:gs>
              </a:gsLst>
              <a:lin ang="16200000" scaled="0"/>
            </a:gradFill>
            <a:effectLst>
              <a:outerShdw blurRad="292100" dist="38100" dir="312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20" y="1058832"/>
              <a:ext cx="1140847" cy="58753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62592" y="968514"/>
            <a:ext cx="812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Myriad Pro Cond" pitchFamily="34" charset="0"/>
              </a:rPr>
              <a:t>#4 Communicate with your Families</a:t>
            </a:r>
            <a:endParaRPr lang="en-US" sz="3200" b="1" dirty="0">
              <a:latin typeface="Myriad Pro Cond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337" y="158755"/>
            <a:ext cx="8638016" cy="6238112"/>
            <a:chOff x="251337" y="158755"/>
            <a:chExt cx="8638016" cy="623811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09600" y="3015258"/>
            <a:ext cx="627986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68C03"/>
              </a:buClr>
              <a:defRPr/>
            </a:pPr>
            <a:r>
              <a:rPr lang="en-US" dirty="0" smtClean="0">
                <a:latin typeface="Myriad Pro" pitchFamily="34" charset="0"/>
              </a:rPr>
              <a:t>Use email, social media, and meetings to remind families about: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1500" dirty="0" smtClean="0">
                <a:latin typeface="Myriad Pro" pitchFamily="34" charset="0"/>
              </a:rPr>
              <a:t>Sales </a:t>
            </a:r>
            <a:r>
              <a:rPr lang="en-US" kern="1500" dirty="0">
                <a:latin typeface="Myriad Pro" pitchFamily="34" charset="0"/>
              </a:rPr>
              <a:t>goal for each Scout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Myriad Pro" pitchFamily="34" charset="0"/>
              </a:rPr>
              <a:t>Key sale </a:t>
            </a:r>
            <a:r>
              <a:rPr lang="en-US" dirty="0">
                <a:latin typeface="Myriad Pro" pitchFamily="34" charset="0"/>
              </a:rPr>
              <a:t>d</a:t>
            </a:r>
            <a:r>
              <a:rPr lang="en-US" dirty="0" smtClean="0">
                <a:latin typeface="Myriad Pro" pitchFamily="34" charset="0"/>
              </a:rPr>
              <a:t>ates</a:t>
            </a:r>
            <a:endParaRPr lang="en-US" dirty="0">
              <a:latin typeface="Myriad Pro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latin typeface="Myriad Pro" pitchFamily="34" charset="0"/>
              </a:rPr>
              <a:t>Scout rewards available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Myriad Pro" pitchFamily="34" charset="0"/>
              </a:rPr>
              <a:t>Online selling</a:t>
            </a:r>
            <a:endParaRPr lang="en-US" dirty="0">
              <a:latin typeface="Myriad Pro" pitchFamily="34" charset="0"/>
            </a:endParaRPr>
          </a:p>
          <a:p>
            <a:pPr>
              <a:buClr>
                <a:srgbClr val="F68C03"/>
              </a:buClr>
              <a:defRPr/>
            </a:pPr>
            <a:endParaRPr lang="en-US" dirty="0" smtClean="0">
              <a:latin typeface="Myriad Pro" pitchFamily="34" charset="0"/>
            </a:endParaRPr>
          </a:p>
          <a:p>
            <a:pPr>
              <a:buClr>
                <a:srgbClr val="F68C03"/>
              </a:buClr>
              <a:defRPr/>
            </a:pPr>
            <a:r>
              <a:rPr lang="en-US" dirty="0" smtClean="0">
                <a:solidFill>
                  <a:srgbClr val="111111"/>
                </a:solidFill>
                <a:latin typeface="Myriad Pro" pitchFamily="34" charset="0"/>
              </a:rPr>
              <a:t>Go to </a:t>
            </a:r>
            <a:r>
              <a:rPr lang="en-US" dirty="0" smtClean="0">
                <a:solidFill>
                  <a:srgbClr val="C00000"/>
                </a:solidFill>
                <a:latin typeface="Myriad Pro" pitchFamily="34" charset="0"/>
              </a:rPr>
              <a:t>trails-end.com</a:t>
            </a:r>
            <a:r>
              <a:rPr lang="en-US" dirty="0" smtClean="0">
                <a:solidFill>
                  <a:srgbClr val="231F20"/>
                </a:solidFill>
                <a:latin typeface="Myriad Pro" pitchFamily="34" charset="0"/>
              </a:rPr>
              <a:t> </a:t>
            </a:r>
            <a:r>
              <a:rPr lang="en-US" dirty="0" smtClean="0">
                <a:solidFill>
                  <a:srgbClr val="111111"/>
                </a:solidFill>
                <a:latin typeface="Myriad Pro" pitchFamily="34" charset="0"/>
              </a:rPr>
              <a:t>to </a:t>
            </a:r>
            <a:r>
              <a:rPr lang="en-US" dirty="0">
                <a:solidFill>
                  <a:srgbClr val="111111"/>
                </a:solidFill>
                <a:latin typeface="Myriad Pro" pitchFamily="34" charset="0"/>
              </a:rPr>
              <a:t>access </a:t>
            </a:r>
            <a:r>
              <a:rPr lang="en-US" dirty="0" smtClean="0">
                <a:solidFill>
                  <a:srgbClr val="111111"/>
                </a:solidFill>
                <a:latin typeface="Myriad Pro" pitchFamily="34" charset="0"/>
              </a:rPr>
              <a:t>communication tools:</a:t>
            </a:r>
            <a:endParaRPr lang="en-US" dirty="0">
              <a:solidFill>
                <a:srgbClr val="231F20"/>
              </a:solidFill>
              <a:latin typeface="Myriad Pro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</a:rPr>
              <a:t>Promotional </a:t>
            </a:r>
            <a:r>
              <a:rPr lang="en-US" dirty="0">
                <a:latin typeface="Myriad Pro" pitchFamily="34" charset="0"/>
              </a:rPr>
              <a:t>Images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</a:rPr>
              <a:t>Scout and parent handouts</a:t>
            </a:r>
            <a:endParaRPr lang="en-US" dirty="0">
              <a:latin typeface="Myriad Pro" pitchFamily="34" charset="0"/>
            </a:endParaRPr>
          </a:p>
          <a:p>
            <a:pPr marL="342900" indent="-342900">
              <a:buClr>
                <a:srgbClr val="F68C03"/>
              </a:buClr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04800" y="2186226"/>
            <a:ext cx="8610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 b="1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914400" indent="-457200" eaLnBrk="0" hangingPunct="0">
              <a:defRPr sz="2800" b="1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371600" indent="-457200" eaLnBrk="0" hangingPunct="0">
              <a:defRPr sz="2800" b="1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828800" indent="-457200" eaLnBrk="0" hangingPunct="0">
              <a:defRPr sz="2800" b="1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286000" indent="-457200" eaLnBrk="0" hangingPunct="0">
              <a:defRPr sz="2800" b="1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marL="0" indent="0" algn="ctr">
              <a:defRPr/>
            </a:pPr>
            <a:r>
              <a:rPr lang="en-US" sz="2000" dirty="0" smtClean="0">
                <a:solidFill>
                  <a:srgbClr val="C00000"/>
                </a:solidFill>
                <a:latin typeface="Myriad Pro" pitchFamily="34" charset="0"/>
              </a:rPr>
              <a:t>It’s important to follow up after your kickoff and</a:t>
            </a:r>
            <a:br>
              <a:rPr lang="en-US" sz="2000" dirty="0" smtClean="0">
                <a:solidFill>
                  <a:srgbClr val="C00000"/>
                </a:solidFill>
                <a:latin typeface="Myriad Pro" pitchFamily="34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Myriad Pro" pitchFamily="34" charset="0"/>
              </a:rPr>
              <a:t>throughout the sale with important sale information.</a:t>
            </a:r>
          </a:p>
          <a:p>
            <a:pPr marL="0" indent="0">
              <a:defRPr/>
            </a:pPr>
            <a:endParaRPr lang="en-US" sz="1600" b="0" dirty="0" smtClean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599"/>
            <a:ext cx="1900848" cy="2458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38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ilsEnd_PowerWithin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4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0449" y="659511"/>
            <a:ext cx="8638016" cy="1406443"/>
            <a:chOff x="251337" y="672741"/>
            <a:chExt cx="8638016" cy="1406443"/>
          </a:xfrm>
        </p:grpSpPr>
        <p:sp>
          <p:nvSpPr>
            <p:cNvPr id="6" name="Rectangle 5"/>
            <p:cNvSpPr/>
            <p:nvPr/>
          </p:nvSpPr>
          <p:spPr>
            <a:xfrm>
              <a:off x="251337" y="672741"/>
              <a:ext cx="8638016" cy="140644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4999">
                  <a:srgbClr val="F0EBD5"/>
                </a:gs>
                <a:gs pos="100000">
                  <a:schemeClr val="bg2"/>
                </a:gs>
              </a:gsLst>
              <a:lin ang="16200000" scaled="0"/>
            </a:gradFill>
            <a:effectLst>
              <a:outerShdw blurRad="292100" dist="38100" dir="312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20" y="1058832"/>
              <a:ext cx="1140847" cy="58753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05841" y="984913"/>
            <a:ext cx="812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Myriad Pro Cond" pitchFamily="34" charset="0"/>
              </a:rPr>
              <a:t>#5 Best Ways To Sell</a:t>
            </a:r>
            <a:endParaRPr lang="en-US" sz="4000" b="1" dirty="0">
              <a:latin typeface="Myriad Pro Cond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337" y="158755"/>
            <a:ext cx="8638016" cy="6238112"/>
            <a:chOff x="251337" y="158755"/>
            <a:chExt cx="8638016" cy="623811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3341" y="2209800"/>
            <a:ext cx="7934008" cy="429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C00000"/>
                </a:solidFill>
                <a:latin typeface="Myriad Pro" pitchFamily="34" charset="0"/>
              </a:rPr>
              <a:t>$600 is the GOAL</a:t>
            </a:r>
          </a:p>
          <a:p>
            <a:pPr algn="ctr" eaLnBrk="1" hangingPunct="1">
              <a:lnSpc>
                <a:spcPct val="80000"/>
              </a:lnSpc>
            </a:pPr>
            <a:endParaRPr lang="en-US" sz="3200" dirty="0">
              <a:latin typeface="Myriad Pro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400" dirty="0" smtClean="0">
                <a:latin typeface="Myriad Pro" pitchFamily="34" charset="0"/>
              </a:rPr>
              <a:t>Invest a little time with your son and achieve your Goal!</a:t>
            </a:r>
          </a:p>
          <a:p>
            <a:pPr eaLnBrk="1" hangingPunct="1">
              <a:lnSpc>
                <a:spcPct val="80000"/>
              </a:lnSpc>
            </a:pPr>
            <a:endParaRPr lang="en-US" sz="2000" b="0" dirty="0" smtClean="0">
              <a:latin typeface="Myriad Pro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b="0" dirty="0">
              <a:latin typeface="Myriad Pro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000" dirty="0" smtClean="0">
                <a:latin typeface="Myriad Pro" pitchFamily="34" charset="0"/>
              </a:rPr>
              <a:t>TAKE ORDER </a:t>
            </a:r>
            <a:r>
              <a:rPr lang="en-US" sz="2000" b="0" dirty="0" smtClean="0">
                <a:latin typeface="Myriad Pro" pitchFamily="34" charset="0"/>
              </a:rPr>
              <a:t>= $400 Goal</a:t>
            </a:r>
          </a:p>
          <a:p>
            <a:pPr algn="ctr" eaLnBrk="1" hangingPunct="1">
              <a:lnSpc>
                <a:spcPct val="80000"/>
              </a:lnSpc>
            </a:pPr>
            <a:endParaRPr lang="en-US" sz="2000" b="0" dirty="0" smtClean="0">
              <a:latin typeface="Myriad Pro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000" b="0" dirty="0" smtClean="0">
                <a:latin typeface="Myriad Pro" pitchFamily="34" charset="0"/>
              </a:rPr>
              <a:t>Average $200 per hour Door-to-Door = 2 hours</a:t>
            </a:r>
          </a:p>
          <a:p>
            <a:pPr algn="ctr" eaLnBrk="1" hangingPunct="1">
              <a:lnSpc>
                <a:spcPct val="150000"/>
              </a:lnSpc>
            </a:pPr>
            <a:endParaRPr lang="en-US" sz="2400" b="0" dirty="0" smtClean="0">
              <a:latin typeface="Myriad Pro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000" dirty="0" smtClean="0">
                <a:latin typeface="Myriad Pro" pitchFamily="34" charset="0"/>
                <a:cs typeface="Calibri"/>
              </a:rPr>
              <a:t>SHOW &amp; SELL </a:t>
            </a:r>
            <a:r>
              <a:rPr lang="en-US" sz="2000" b="0" dirty="0">
                <a:latin typeface="Myriad Pro" pitchFamily="34" charset="0"/>
                <a:cs typeface="Calibri"/>
              </a:rPr>
              <a:t>= </a:t>
            </a:r>
            <a:r>
              <a:rPr lang="en-US" sz="2000" b="0" dirty="0" smtClean="0">
                <a:latin typeface="Myriad Pro" pitchFamily="34" charset="0"/>
                <a:cs typeface="Calibri"/>
              </a:rPr>
              <a:t>$100 Goal = 1 hour</a:t>
            </a:r>
            <a:endParaRPr lang="en-US" sz="2000" b="0" dirty="0" smtClean="0">
              <a:latin typeface="Myriad Pro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sz="2400" b="0" dirty="0" smtClean="0">
              <a:latin typeface="Myriad Pro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sz="2400" b="0" dirty="0" smtClean="0">
              <a:latin typeface="Myriad Pro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000" dirty="0" smtClean="0">
                <a:latin typeface="Myriad Pro" pitchFamily="34" charset="0"/>
                <a:cs typeface="Calibri"/>
              </a:rPr>
              <a:t>ONLINE </a:t>
            </a:r>
            <a:r>
              <a:rPr lang="en-US" sz="2000" b="0" dirty="0" smtClean="0">
                <a:latin typeface="Myriad Pro" pitchFamily="34" charset="0"/>
                <a:cs typeface="Calibri"/>
              </a:rPr>
              <a:t>= Every Scout emails 10 family or friends = 10 minutes</a:t>
            </a:r>
            <a:endParaRPr lang="en-US" sz="2000" b="0" dirty="0">
              <a:latin typeface="Myriad Pro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545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0449" y="659511"/>
            <a:ext cx="8638016" cy="1406443"/>
            <a:chOff x="251337" y="672741"/>
            <a:chExt cx="8638016" cy="1406443"/>
          </a:xfrm>
        </p:grpSpPr>
        <p:sp>
          <p:nvSpPr>
            <p:cNvPr id="6" name="Rectangle 5"/>
            <p:cNvSpPr/>
            <p:nvPr/>
          </p:nvSpPr>
          <p:spPr>
            <a:xfrm>
              <a:off x="251337" y="672741"/>
              <a:ext cx="8638016" cy="140644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4999">
                  <a:srgbClr val="F0EBD5"/>
                </a:gs>
                <a:gs pos="100000">
                  <a:schemeClr val="bg2"/>
                </a:gs>
              </a:gsLst>
              <a:lin ang="16200000" scaled="0"/>
            </a:gradFill>
            <a:effectLst>
              <a:outerShdw blurRad="292100" dist="38100" dir="312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20" y="1058832"/>
              <a:ext cx="1140847" cy="58753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05392" y="914400"/>
            <a:ext cx="8129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Myriad Pro Cond" pitchFamily="34" charset="0"/>
              </a:rPr>
              <a:t>Take Order</a:t>
            </a:r>
            <a:endParaRPr lang="en-US" sz="4800" b="1" dirty="0">
              <a:latin typeface="Myriad Pro Cond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337" y="158755"/>
            <a:ext cx="8638016" cy="6238112"/>
            <a:chOff x="251337" y="158755"/>
            <a:chExt cx="8638016" cy="623811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57200" y="2187714"/>
            <a:ext cx="822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Myriad Pro" pitchFamily="34" charset="0"/>
              </a:rPr>
              <a:t>Scouts use an order form (in the family guide)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Myriad Pro" pitchFamily="34" charset="0"/>
              </a:rPr>
              <a:t>to go door-to-door or sell </a:t>
            </a:r>
            <a:r>
              <a:rPr lang="en-US" sz="2000" b="1" dirty="0">
                <a:solidFill>
                  <a:srgbClr val="C00000"/>
                </a:solidFill>
                <a:latin typeface="Myriad Pro" pitchFamily="34" charset="0"/>
              </a:rPr>
              <a:t>to </a:t>
            </a:r>
            <a:r>
              <a:rPr lang="en-US" sz="2000" b="1" dirty="0" smtClean="0">
                <a:solidFill>
                  <a:srgbClr val="C00000"/>
                </a:solidFill>
                <a:latin typeface="Myriad Pro" pitchFamily="34" charset="0"/>
              </a:rPr>
              <a:t>family </a:t>
            </a:r>
            <a:r>
              <a:rPr lang="en-US" sz="2000" b="1" dirty="0">
                <a:solidFill>
                  <a:srgbClr val="C00000"/>
                </a:solidFill>
                <a:latin typeface="Myriad Pro" pitchFamily="34" charset="0"/>
              </a:rPr>
              <a:t>and </a:t>
            </a:r>
            <a:r>
              <a:rPr lang="en-US" sz="2000" b="1" dirty="0" smtClean="0">
                <a:solidFill>
                  <a:srgbClr val="C00000"/>
                </a:solidFill>
                <a:latin typeface="Myriad Pro" pitchFamily="34" charset="0"/>
              </a:rPr>
              <a:t>friends.</a:t>
            </a:r>
            <a:endParaRPr lang="en-US" sz="20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36546" y="2971800"/>
            <a:ext cx="8361919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spc="-30" dirty="0" smtClean="0">
                <a:latin typeface="Myriad Pro" pitchFamily="34" charset="0"/>
                <a:ea typeface="MS PGothic" pitchFamily="34" charset="-128"/>
              </a:rPr>
              <a:t>Establish </a:t>
            </a:r>
            <a:r>
              <a:rPr lang="en-US" sz="1800" spc="-30" dirty="0">
                <a:latin typeface="Myriad Pro" pitchFamily="34" charset="0"/>
                <a:ea typeface="MS PGothic" pitchFamily="34" charset="-128"/>
              </a:rPr>
              <a:t>your </a:t>
            </a:r>
            <a:r>
              <a:rPr lang="en-US" sz="1800" spc="-30" dirty="0" smtClean="0">
                <a:latin typeface="Myriad Pro" pitchFamily="34" charset="0"/>
                <a:ea typeface="MS PGothic" pitchFamily="34" charset="-128"/>
              </a:rPr>
              <a:t>dates – take order sales typically start immediately </a:t>
            </a:r>
            <a:r>
              <a:rPr lang="en-US" sz="1800" spc="-30" dirty="0">
                <a:latin typeface="Myriad Pro" pitchFamily="34" charset="0"/>
                <a:ea typeface="MS PGothic" pitchFamily="34" charset="-128"/>
              </a:rPr>
              <a:t>after </a:t>
            </a:r>
            <a:r>
              <a:rPr lang="en-US" sz="1800" spc="-30" dirty="0" smtClean="0">
                <a:latin typeface="Myriad Pro" pitchFamily="34" charset="0"/>
                <a:ea typeface="MS PGothic" pitchFamily="34" charset="-128"/>
              </a:rPr>
              <a:t>kickoff.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Myriad Pro" pitchFamily="34" charset="0"/>
                <a:ea typeface="MS PGothic" pitchFamily="34" charset="-128"/>
              </a:rPr>
              <a:t>Determine sales territory</a:t>
            </a:r>
            <a:endParaRPr lang="en-US" sz="1800" dirty="0">
              <a:latin typeface="Myriad Pro" pitchFamily="34" charset="0"/>
              <a:ea typeface="MS PGothic" pitchFamily="34" charset="-128"/>
            </a:endParaRPr>
          </a:p>
          <a:p>
            <a:pPr marL="3314700" lvl="7" indent="-342900">
              <a:buFont typeface="Arial" pitchFamily="34" charset="0"/>
              <a:buChar char="•"/>
            </a:pPr>
            <a:r>
              <a:rPr lang="en-US" sz="1800" dirty="0">
                <a:latin typeface="Myriad Pro" pitchFamily="34" charset="0"/>
                <a:ea typeface="MS PGothic" pitchFamily="34" charset="-128"/>
              </a:rPr>
              <a:t>Create a “Blitz Day” to have Dens sell as a group </a:t>
            </a:r>
            <a:r>
              <a:rPr lang="en-US" sz="1800" dirty="0" smtClean="0">
                <a:latin typeface="Myriad Pro" pitchFamily="34" charset="0"/>
                <a:ea typeface="MS PGothic" pitchFamily="34" charset="-128"/>
              </a:rPr>
              <a:t>activity</a:t>
            </a:r>
            <a:endParaRPr lang="en-US" sz="1800" dirty="0">
              <a:latin typeface="Myriad Pro" pitchFamily="34" charset="0"/>
              <a:ea typeface="MS PGothic" pitchFamily="34" charset="-128"/>
            </a:endParaRPr>
          </a:p>
          <a:p>
            <a:pPr marL="3314700" lvl="7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>
                <a:latin typeface="Myriad Pro" pitchFamily="34" charset="0"/>
                <a:ea typeface="MS PGothic" pitchFamily="34" charset="-128"/>
              </a:rPr>
              <a:t>Have parent(s) take an order form to </a:t>
            </a:r>
            <a:r>
              <a:rPr lang="en-US" sz="1800" dirty="0" smtClean="0">
                <a:latin typeface="Myriad Pro" pitchFamily="34" charset="0"/>
                <a:ea typeface="MS PGothic" pitchFamily="34" charset="-128"/>
              </a:rPr>
              <a:t>work</a:t>
            </a:r>
            <a:r>
              <a:rPr lang="en-US" sz="1800" b="1" dirty="0" smtClean="0">
                <a:latin typeface="Myriad Pro" pitchFamily="34" charset="0"/>
                <a:ea typeface="MS PGothic" pitchFamily="34" charset="-128"/>
              </a:rPr>
              <a:t>		</a:t>
            </a:r>
            <a:endParaRPr lang="en-US" sz="1800" dirty="0">
              <a:latin typeface="Myriad Pro" pitchFamily="34" charset="0"/>
              <a:ea typeface="MS PGothic" pitchFamily="34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58" y="4060893"/>
            <a:ext cx="2893042" cy="2171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5257800"/>
            <a:ext cx="54160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b="1" u="sng" dirty="0">
                <a:latin typeface="Myriad Pro" pitchFamily="34" charset="0"/>
                <a:ea typeface="MS PGothic" pitchFamily="34" charset="-128"/>
              </a:rPr>
              <a:t>REMEMBER!</a:t>
            </a:r>
            <a:endParaRPr lang="en-US" dirty="0">
              <a:latin typeface="Myriad Pro" pitchFamily="34" charset="0"/>
              <a:ea typeface="MS PGothic" pitchFamily="34" charset="-128"/>
            </a:endParaRPr>
          </a:p>
          <a:p>
            <a:pPr algn="ctr"/>
            <a:r>
              <a:rPr lang="en-US" dirty="0">
                <a:latin typeface="Myriad Pro" pitchFamily="34" charset="0"/>
                <a:ea typeface="MS PGothic" pitchFamily="34" charset="-128"/>
              </a:rPr>
              <a:t>Two out of three people will buy when asked,</a:t>
            </a:r>
          </a:p>
          <a:p>
            <a:pPr algn="ctr"/>
            <a:r>
              <a:rPr lang="en-US" dirty="0">
                <a:latin typeface="Myriad Pro" pitchFamily="34" charset="0"/>
                <a:ea typeface="MS PGothic" pitchFamily="34" charset="-128"/>
              </a:rPr>
              <a:t>but less than 20% of households have been contacted.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8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0449" y="659511"/>
            <a:ext cx="8638016" cy="1406443"/>
            <a:chOff x="251337" y="672741"/>
            <a:chExt cx="8638016" cy="1406443"/>
          </a:xfrm>
        </p:grpSpPr>
        <p:sp>
          <p:nvSpPr>
            <p:cNvPr id="6" name="Rectangle 5"/>
            <p:cNvSpPr/>
            <p:nvPr/>
          </p:nvSpPr>
          <p:spPr>
            <a:xfrm>
              <a:off x="251337" y="672741"/>
              <a:ext cx="8638016" cy="140644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4999">
                  <a:srgbClr val="F0EBD5"/>
                </a:gs>
                <a:gs pos="100000">
                  <a:schemeClr val="bg2"/>
                </a:gs>
              </a:gsLst>
              <a:lin ang="16200000" scaled="0"/>
            </a:gradFill>
            <a:effectLst>
              <a:outerShdw blurRad="292100" dist="38100" dir="312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20" y="1058832"/>
              <a:ext cx="1140847" cy="58753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05392" y="914400"/>
            <a:ext cx="8129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Myriad Pro Cond" pitchFamily="34" charset="0"/>
              </a:rPr>
              <a:t>Show &amp; Sell</a:t>
            </a:r>
            <a:endParaRPr lang="en-US" sz="4800" b="1" dirty="0">
              <a:latin typeface="Myriad Pro Cond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337" y="158755"/>
            <a:ext cx="8638016" cy="6238112"/>
            <a:chOff x="251337" y="158755"/>
            <a:chExt cx="8638016" cy="623811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81000" y="2310825"/>
            <a:ext cx="822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Myriad Pro" pitchFamily="34" charset="0"/>
              </a:rPr>
              <a:t>Make arrangements for Scouts to set up in front of stores to sell.</a:t>
            </a:r>
            <a:endParaRPr lang="en-US" sz="20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45359" y="2743200"/>
            <a:ext cx="7260713" cy="333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>
                <a:latin typeface="Myriad Pro" pitchFamily="34" charset="0"/>
                <a:ea typeface="MS PGothic" pitchFamily="34" charset="-128"/>
              </a:rPr>
              <a:t>Ask store </a:t>
            </a:r>
            <a:r>
              <a:rPr lang="en-US" sz="1800" dirty="0" smtClean="0">
                <a:latin typeface="Myriad Pro" pitchFamily="34" charset="0"/>
                <a:ea typeface="MS PGothic" pitchFamily="34" charset="-128"/>
              </a:rPr>
              <a:t>manager </a:t>
            </a:r>
            <a:r>
              <a:rPr lang="en-US" sz="1800" dirty="0">
                <a:latin typeface="Myriad Pro" pitchFamily="34" charset="0"/>
                <a:ea typeface="MS PGothic" pitchFamily="34" charset="-128"/>
              </a:rPr>
              <a:t>for permission several weeks in </a:t>
            </a:r>
            <a:r>
              <a:rPr lang="en-US" sz="1800" dirty="0" smtClean="0">
                <a:latin typeface="Myriad Pro" pitchFamily="34" charset="0"/>
                <a:ea typeface="MS PGothic" pitchFamily="34" charset="-128"/>
              </a:rPr>
              <a:t>advance</a:t>
            </a:r>
            <a:endParaRPr lang="en-US" sz="1800" dirty="0">
              <a:latin typeface="Myriad Pro" pitchFamily="34" charset="0"/>
              <a:ea typeface="MS PGothic" pitchFamily="34" charset="-128"/>
            </a:endParaRP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>
                <a:latin typeface="Myriad Pro" pitchFamily="34" charset="0"/>
                <a:ea typeface="MS PGothic" pitchFamily="34" charset="-128"/>
              </a:rPr>
              <a:t>Assign Scouts (2-3) and </a:t>
            </a:r>
            <a:r>
              <a:rPr lang="en-US" sz="1800" dirty="0" smtClean="0">
                <a:latin typeface="Myriad Pro" pitchFamily="34" charset="0"/>
                <a:ea typeface="MS PGothic" pitchFamily="34" charset="-128"/>
              </a:rPr>
              <a:t>parents </a:t>
            </a:r>
            <a:r>
              <a:rPr lang="en-US" sz="1800" dirty="0">
                <a:latin typeface="Myriad Pro" pitchFamily="34" charset="0"/>
                <a:ea typeface="MS PGothic" pitchFamily="34" charset="-128"/>
              </a:rPr>
              <a:t>in two hour </a:t>
            </a:r>
            <a:r>
              <a:rPr lang="en-US" sz="1800" dirty="0" smtClean="0">
                <a:latin typeface="Myriad Pro" pitchFamily="34" charset="0"/>
                <a:ea typeface="MS PGothic" pitchFamily="34" charset="-128"/>
              </a:rPr>
              <a:t>blocks</a:t>
            </a:r>
            <a:endParaRPr lang="en-US" sz="1800" dirty="0">
              <a:latin typeface="Myriad Pro" pitchFamily="34" charset="0"/>
              <a:ea typeface="MS PGothic" pitchFamily="34" charset="-128"/>
            </a:endParaRP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>
                <a:latin typeface="Myriad Pro" pitchFamily="34" charset="0"/>
                <a:ea typeface="MS PGothic" pitchFamily="34" charset="-128"/>
              </a:rPr>
              <a:t>DO NOT open up microwave </a:t>
            </a:r>
            <a:r>
              <a:rPr lang="en-US" sz="1800" dirty="0" smtClean="0">
                <a:latin typeface="Myriad Pro" pitchFamily="34" charset="0"/>
                <a:ea typeface="MS PGothic" pitchFamily="34" charset="-128"/>
              </a:rPr>
              <a:t>boxes</a:t>
            </a:r>
            <a:endParaRPr lang="en-US" sz="1800" dirty="0">
              <a:latin typeface="Myriad Pro" pitchFamily="34" charset="0"/>
              <a:ea typeface="MS PGothic" pitchFamily="34" charset="-128"/>
            </a:endParaRP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Myriad Pro" pitchFamily="34" charset="0"/>
                <a:ea typeface="MS PGothic" pitchFamily="34" charset="-128"/>
              </a:rPr>
              <a:t>Divide sales equally among Scouts </a:t>
            </a:r>
            <a:r>
              <a:rPr lang="en-US" sz="1800" dirty="0">
                <a:latin typeface="Myriad Pro" pitchFamily="34" charset="0"/>
                <a:ea typeface="MS PGothic" pitchFamily="34" charset="-128"/>
              </a:rPr>
              <a:t>who </a:t>
            </a:r>
            <a:r>
              <a:rPr lang="en-US" sz="1800" dirty="0" smtClean="0">
                <a:latin typeface="Myriad Pro" pitchFamily="34" charset="0"/>
                <a:ea typeface="MS PGothic" pitchFamily="34" charset="-128"/>
              </a:rPr>
              <a:t>participate</a:t>
            </a:r>
            <a:endParaRPr lang="en-US" sz="1800" dirty="0">
              <a:latin typeface="Myriad Pro" pitchFamily="34" charset="0"/>
              <a:ea typeface="MS PGothic" pitchFamily="34" charset="-128"/>
            </a:endParaRP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>
                <a:latin typeface="Myriad Pro" pitchFamily="34" charset="0"/>
                <a:ea typeface="MS PGothic" pitchFamily="34" charset="-128"/>
              </a:rPr>
              <a:t>Use </a:t>
            </a:r>
            <a:r>
              <a:rPr lang="en-US" sz="1800" dirty="0" smtClean="0">
                <a:latin typeface="Myriad Pro" pitchFamily="34" charset="0"/>
                <a:ea typeface="MS PGothic" pitchFamily="34" charset="-128"/>
              </a:rPr>
              <a:t>leftover </a:t>
            </a:r>
            <a:r>
              <a:rPr lang="en-US" sz="1800" dirty="0">
                <a:latin typeface="Myriad Pro" pitchFamily="34" charset="0"/>
                <a:ea typeface="MS PGothic" pitchFamily="34" charset="-128"/>
              </a:rPr>
              <a:t>product to fulfill t</a:t>
            </a:r>
            <a:r>
              <a:rPr lang="en-US" sz="1800" dirty="0" smtClean="0">
                <a:latin typeface="Myriad Pro" pitchFamily="34" charset="0"/>
                <a:ea typeface="MS PGothic" pitchFamily="34" charset="-128"/>
              </a:rPr>
              <a:t>ake order needs</a:t>
            </a:r>
            <a:endParaRPr lang="en-US" sz="1800" dirty="0">
              <a:latin typeface="Myriad Pro" pitchFamily="34" charset="0"/>
              <a:ea typeface="MS PGothic" pitchFamily="34" charset="-128"/>
            </a:endParaRP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>
                <a:latin typeface="Myriad Pro" pitchFamily="34" charset="0"/>
                <a:ea typeface="MS PGothic" pitchFamily="34" charset="-128"/>
              </a:rPr>
              <a:t>Apply donations received towards your military sales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56" y="3434570"/>
            <a:ext cx="1914144" cy="23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8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0449" y="659511"/>
            <a:ext cx="8638016" cy="1406443"/>
            <a:chOff x="251337" y="672741"/>
            <a:chExt cx="8638016" cy="1406443"/>
          </a:xfrm>
        </p:grpSpPr>
        <p:sp>
          <p:nvSpPr>
            <p:cNvPr id="6" name="Rectangle 5"/>
            <p:cNvSpPr/>
            <p:nvPr/>
          </p:nvSpPr>
          <p:spPr>
            <a:xfrm>
              <a:off x="251337" y="672741"/>
              <a:ext cx="8638016" cy="140644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4999">
                  <a:srgbClr val="F0EBD5"/>
                </a:gs>
                <a:gs pos="100000">
                  <a:schemeClr val="bg2"/>
                </a:gs>
              </a:gsLst>
              <a:lin ang="16200000" scaled="0"/>
            </a:gradFill>
            <a:effectLst>
              <a:outerShdw blurRad="292100" dist="38100" dir="312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20" y="1058832"/>
              <a:ext cx="1140847" cy="58753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05392" y="914400"/>
            <a:ext cx="8129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Myriad Pro Cond" pitchFamily="34" charset="0"/>
              </a:rPr>
              <a:t>Show &amp; Sell</a:t>
            </a:r>
            <a:endParaRPr lang="en-US" sz="4800" b="1" dirty="0">
              <a:latin typeface="Myriad Pro Cond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337" y="158755"/>
            <a:ext cx="8638016" cy="6238112"/>
            <a:chOff x="251337" y="158755"/>
            <a:chExt cx="8638016" cy="623811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398107" y="3048000"/>
            <a:ext cx="63627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Myriad Pro" pitchFamily="34" charset="0"/>
                <a:ea typeface="ＭＳ Ｐゴシック" charset="0"/>
              </a:rPr>
              <a:t>Who would like to present some key action items that helped their unit achieve success last year?</a:t>
            </a:r>
            <a:endParaRPr lang="en-US" sz="2800" dirty="0">
              <a:solidFill>
                <a:srgbClr val="C00000"/>
              </a:solidFill>
              <a:latin typeface="Myriad Pro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0449" y="659511"/>
            <a:ext cx="8638016" cy="1406443"/>
            <a:chOff x="251337" y="672741"/>
            <a:chExt cx="8638016" cy="1406443"/>
          </a:xfrm>
        </p:grpSpPr>
        <p:sp>
          <p:nvSpPr>
            <p:cNvPr id="6" name="Rectangle 5"/>
            <p:cNvSpPr/>
            <p:nvPr/>
          </p:nvSpPr>
          <p:spPr>
            <a:xfrm>
              <a:off x="251337" y="672741"/>
              <a:ext cx="8638016" cy="140644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4999">
                  <a:srgbClr val="F0EBD5"/>
                </a:gs>
                <a:gs pos="100000">
                  <a:schemeClr val="bg2"/>
                </a:gs>
              </a:gsLst>
              <a:lin ang="16200000" scaled="0"/>
            </a:gradFill>
            <a:effectLst>
              <a:outerShdw blurRad="292100" dist="38100" dir="312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20" y="1058832"/>
              <a:ext cx="1140847" cy="58753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05392" y="914400"/>
            <a:ext cx="8129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Myriad Pro Cond" pitchFamily="34" charset="0"/>
              </a:rPr>
              <a:t>Online Selling</a:t>
            </a:r>
            <a:endParaRPr lang="en-US" sz="4800" b="1" dirty="0">
              <a:latin typeface="Myriad Pro Cond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337" y="158755"/>
            <a:ext cx="8638016" cy="6238112"/>
            <a:chOff x="251337" y="158755"/>
            <a:chExt cx="8638016" cy="623811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81000" y="2310825"/>
            <a:ext cx="822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Myriad Pro" pitchFamily="34" charset="0"/>
              </a:rPr>
              <a:t>Scouts sell to far-away friends and family Trail’s End ships the product directly to the consumer.</a:t>
            </a:r>
            <a:endParaRPr lang="en-US" sz="20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57200" y="3095179"/>
            <a:ext cx="7426334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latin typeface="Myriad Pro" pitchFamily="34" charset="0"/>
                <a:ea typeface="MS PGothic" pitchFamily="34" charset="-128"/>
              </a:rPr>
              <a:t>Everyone needs to create a new account to view and sell online at </a:t>
            </a:r>
            <a:r>
              <a:rPr lang="en-US" sz="1800" b="1" dirty="0" smtClean="0">
                <a:latin typeface="Myriad Pro" pitchFamily="34" charset="0"/>
                <a:ea typeface="MS PGothic" pitchFamily="34" charset="-128"/>
              </a:rPr>
              <a:t>sell.trails-end.com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b="1" dirty="0" smtClean="0">
              <a:latin typeface="Myriad Pro" pitchFamily="34" charset="0"/>
              <a:ea typeface="MS PGothic" pitchFamily="34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latin typeface="Myriad Pro" pitchFamily="34" charset="0"/>
                <a:ea typeface="MS PGothic" pitchFamily="34" charset="-128"/>
              </a:rPr>
              <a:t>Online sales COUNT toward Scout Rewards!</a:t>
            </a:r>
            <a:br>
              <a:rPr lang="en-US" sz="1800" dirty="0" smtClean="0">
                <a:latin typeface="Myriad Pro" pitchFamily="34" charset="0"/>
                <a:ea typeface="MS PGothic" pitchFamily="34" charset="-128"/>
              </a:rPr>
            </a:br>
            <a:r>
              <a:rPr lang="en-US" sz="1800" dirty="0" smtClean="0">
                <a:latin typeface="Myriad Pro" pitchFamily="34" charset="0"/>
                <a:ea typeface="MS PGothic" pitchFamily="34" charset="-128"/>
              </a:rPr>
              <a:t>(starting August 1 through your council’s fall sale end date)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>
              <a:latin typeface="Myriad Pro" pitchFamily="34" charset="0"/>
              <a:ea typeface="MS PGothic" pitchFamily="34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111111"/>
                </a:solidFill>
                <a:latin typeface="Myriad Pro" pitchFamily="34" charset="0"/>
                <a:ea typeface="MS PGothic" pitchFamily="34" charset="-128"/>
              </a:rPr>
              <a:t>Get </a:t>
            </a:r>
            <a:r>
              <a:rPr lang="en-US" sz="1800" b="1" dirty="0" smtClean="0">
                <a:solidFill>
                  <a:srgbClr val="111111"/>
                </a:solidFill>
                <a:latin typeface="Myriad Pro" pitchFamily="34" charset="0"/>
                <a:ea typeface="MS PGothic" pitchFamily="34" charset="-128"/>
              </a:rPr>
              <a:t>100% </a:t>
            </a:r>
            <a:r>
              <a:rPr lang="en-US" sz="1800" dirty="0" smtClean="0">
                <a:solidFill>
                  <a:srgbClr val="111111"/>
                </a:solidFill>
                <a:latin typeface="Myriad Pro" pitchFamily="34" charset="0"/>
                <a:ea typeface="MS PGothic" pitchFamily="34" charset="-128"/>
              </a:rPr>
              <a:t>of your Scouts to create an account </a:t>
            </a:r>
            <a:br>
              <a:rPr lang="en-US" sz="1800" dirty="0" smtClean="0">
                <a:solidFill>
                  <a:srgbClr val="111111"/>
                </a:solidFill>
                <a:latin typeface="Myriad Pro" pitchFamily="34" charset="0"/>
                <a:ea typeface="MS PGothic" pitchFamily="34" charset="-128"/>
              </a:rPr>
            </a:br>
            <a:r>
              <a:rPr lang="en-US" sz="1800" dirty="0" smtClean="0">
                <a:solidFill>
                  <a:srgbClr val="111111"/>
                </a:solidFill>
                <a:latin typeface="Myriad Pro" pitchFamily="34" charset="0"/>
                <a:ea typeface="MS PGothic" pitchFamily="34" charset="-128"/>
              </a:rPr>
              <a:t>and send 10 emails to family and friends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 smtClean="0">
              <a:solidFill>
                <a:srgbClr val="111111"/>
              </a:solidFill>
              <a:latin typeface="Myriad Pro" pitchFamily="34" charset="0"/>
              <a:ea typeface="MS PGothic" pitchFamily="34" charset="-128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Myriad Pro" pitchFamily="34" charset="0"/>
                <a:ea typeface="MS PGothic" pitchFamily="34" charset="-128"/>
              </a:rPr>
              <a:t>The average online order is </a:t>
            </a:r>
            <a:r>
              <a:rPr lang="en-US" sz="1800" b="1" dirty="0" smtClean="0">
                <a:latin typeface="Myriad Pro" pitchFamily="34" charset="0"/>
                <a:ea typeface="MS PGothic" pitchFamily="34" charset="-128"/>
              </a:rPr>
              <a:t>$48</a:t>
            </a:r>
            <a:endParaRPr lang="en-US" sz="1400" dirty="0">
              <a:latin typeface="+mn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187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ilsEnd_PowerWithin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58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0449" y="659511"/>
            <a:ext cx="8638016" cy="1406443"/>
            <a:chOff x="251337" y="672741"/>
            <a:chExt cx="8638016" cy="1406443"/>
          </a:xfrm>
        </p:grpSpPr>
        <p:sp>
          <p:nvSpPr>
            <p:cNvPr id="6" name="Rectangle 5"/>
            <p:cNvSpPr/>
            <p:nvPr/>
          </p:nvSpPr>
          <p:spPr>
            <a:xfrm>
              <a:off x="251337" y="672741"/>
              <a:ext cx="8638016" cy="140644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4999">
                  <a:srgbClr val="F0EBD5"/>
                </a:gs>
                <a:gs pos="100000">
                  <a:schemeClr val="bg2"/>
                </a:gs>
              </a:gsLst>
              <a:lin ang="16200000" scaled="0"/>
            </a:gradFill>
            <a:effectLst>
              <a:outerShdw blurRad="292100" dist="38100" dir="312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20" y="1058832"/>
              <a:ext cx="1140847" cy="58753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05392" y="914400"/>
            <a:ext cx="8129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Myriad Pro Cond" pitchFamily="34" charset="0"/>
              </a:rPr>
              <a:t>Next Steps</a:t>
            </a:r>
            <a:endParaRPr lang="en-US" sz="4800" b="1" dirty="0">
              <a:latin typeface="Myriad Pro Cond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337" y="158755"/>
            <a:ext cx="8638016" cy="6238112"/>
            <a:chOff x="251337" y="158755"/>
            <a:chExt cx="8638016" cy="623811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67556" y="2524947"/>
            <a:ext cx="8447844" cy="334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000" b="0" dirty="0">
                <a:latin typeface="Myriad Pro" pitchFamily="34" charset="0"/>
                <a:cs typeface="Calibri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Myriad Pro" pitchFamily="34" charset="0"/>
              </a:rPr>
              <a:t>Plan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b="0" dirty="0">
                <a:latin typeface="Myriad Pro" pitchFamily="34" charset="0"/>
              </a:rPr>
              <a:t>your program and </a:t>
            </a:r>
            <a:r>
              <a:rPr lang="en-US" sz="2000" dirty="0">
                <a:solidFill>
                  <a:srgbClr val="C00000"/>
                </a:solidFill>
                <a:latin typeface="Myriad Pro" pitchFamily="34" charset="0"/>
              </a:rPr>
              <a:t>Set Goals</a:t>
            </a:r>
          </a:p>
          <a:p>
            <a:pPr lvl="1"/>
            <a:endParaRPr lang="en-US" sz="2000" b="0" dirty="0">
              <a:latin typeface="Myriad Pro" pitchFamily="34" charset="0"/>
              <a:cs typeface="Calibri"/>
            </a:endParaRPr>
          </a:p>
          <a:p>
            <a:pPr>
              <a:buFontTx/>
              <a:buAutoNum type="arabicPeriod" startAt="2"/>
              <a:defRPr/>
            </a:pPr>
            <a:r>
              <a:rPr lang="en-US" sz="2000" b="0" dirty="0">
                <a:latin typeface="Myriad Pro" pitchFamily="34" charset="0"/>
                <a:cs typeface="Calibri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Myriad Pro" pitchFamily="34" charset="0"/>
                <a:cs typeface="Calibri"/>
              </a:rPr>
              <a:t>Motivate</a:t>
            </a:r>
            <a:r>
              <a:rPr lang="en-US" sz="2000" b="0" dirty="0" smtClean="0">
                <a:latin typeface="Myriad Pro" pitchFamily="34" charset="0"/>
                <a:cs typeface="Calibri"/>
              </a:rPr>
              <a:t> </a:t>
            </a:r>
            <a:r>
              <a:rPr lang="en-US" sz="2000" b="0" dirty="0">
                <a:latin typeface="Myriad Pro" pitchFamily="34" charset="0"/>
                <a:cs typeface="Calibri"/>
              </a:rPr>
              <a:t>your Scouts with INCENTIVES!</a:t>
            </a:r>
          </a:p>
          <a:p>
            <a:pPr lvl="1">
              <a:defRPr/>
            </a:pPr>
            <a:endParaRPr lang="en-US" sz="2000" b="0" dirty="0">
              <a:latin typeface="Myriad Pro" pitchFamily="34" charset="0"/>
              <a:cs typeface="Calibri"/>
            </a:endParaRPr>
          </a:p>
          <a:p>
            <a:pPr>
              <a:buFontTx/>
              <a:buAutoNum type="arabicPeriod" startAt="3"/>
            </a:pPr>
            <a:r>
              <a:rPr lang="en-US" sz="2000" b="0" dirty="0">
                <a:latin typeface="Myriad Pro" pitchFamily="34" charset="0"/>
                <a:cs typeface="Calibri"/>
              </a:rPr>
              <a:t> </a:t>
            </a:r>
            <a:r>
              <a:rPr lang="en-US" sz="2000" b="0" dirty="0" smtClean="0">
                <a:latin typeface="Myriad Pro" pitchFamily="34" charset="0"/>
                <a:cs typeface="Calibri"/>
              </a:rPr>
              <a:t>Build </a:t>
            </a:r>
            <a:r>
              <a:rPr lang="en-US" sz="2000" b="0" dirty="0">
                <a:latin typeface="Myriad Pro" pitchFamily="34" charset="0"/>
                <a:cs typeface="Calibri"/>
              </a:rPr>
              <a:t>your best </a:t>
            </a:r>
            <a:r>
              <a:rPr lang="en-US" sz="2000" dirty="0">
                <a:solidFill>
                  <a:srgbClr val="C00000"/>
                </a:solidFill>
                <a:latin typeface="Myriad Pro" pitchFamily="34" charset="0"/>
                <a:cs typeface="Calibri"/>
              </a:rPr>
              <a:t>Popcorn Kickoff</a:t>
            </a:r>
            <a:r>
              <a:rPr lang="en-US" sz="2000" b="0" dirty="0">
                <a:solidFill>
                  <a:srgbClr val="C00000"/>
                </a:solidFill>
                <a:latin typeface="Myriad Pro" pitchFamily="34" charset="0"/>
                <a:cs typeface="Calibri"/>
              </a:rPr>
              <a:t> </a:t>
            </a:r>
            <a:r>
              <a:rPr lang="en-US" sz="2000" b="0" dirty="0">
                <a:latin typeface="Myriad Pro" pitchFamily="34" charset="0"/>
                <a:cs typeface="Calibri"/>
              </a:rPr>
              <a:t>ever!</a:t>
            </a:r>
          </a:p>
          <a:p>
            <a:pPr lvl="1"/>
            <a:endParaRPr lang="en-US" sz="2000" b="0" dirty="0">
              <a:latin typeface="Myriad Pro" pitchFamily="34" charset="0"/>
              <a:cs typeface="Calibri"/>
            </a:endParaRPr>
          </a:p>
          <a:p>
            <a:pPr>
              <a:buFontTx/>
              <a:buAutoNum type="arabicPeriod" startAt="4"/>
            </a:pPr>
            <a:r>
              <a:rPr lang="en-US" sz="2000" b="0" dirty="0">
                <a:latin typeface="Myriad Pro" pitchFamily="34" charset="0"/>
                <a:cs typeface="Calibri"/>
              </a:rPr>
              <a:t> </a:t>
            </a:r>
            <a:r>
              <a:rPr lang="en-US" sz="2000" b="0" dirty="0" smtClean="0">
                <a:latin typeface="Myriad Pro" pitchFamily="34" charset="0"/>
                <a:cs typeface="Calibri"/>
              </a:rPr>
              <a:t>Constantly </a:t>
            </a:r>
            <a:r>
              <a:rPr lang="en-US" sz="2000" dirty="0">
                <a:solidFill>
                  <a:srgbClr val="C00000"/>
                </a:solidFill>
                <a:latin typeface="Myriad Pro" pitchFamily="34" charset="0"/>
                <a:cs typeface="Calibri"/>
              </a:rPr>
              <a:t>Communicate</a:t>
            </a:r>
            <a:r>
              <a:rPr lang="en-US" sz="2000" b="0" dirty="0">
                <a:latin typeface="Myriad Pro" pitchFamily="34" charset="0"/>
                <a:cs typeface="Calibri"/>
              </a:rPr>
              <a:t> with Scouts and parents</a:t>
            </a:r>
          </a:p>
          <a:p>
            <a:pPr lvl="1"/>
            <a:endParaRPr lang="en-US" sz="2000" b="0" dirty="0">
              <a:latin typeface="Myriad Pro" pitchFamily="34" charset="0"/>
              <a:cs typeface="Calibri"/>
            </a:endParaRPr>
          </a:p>
          <a:p>
            <a:pPr>
              <a:buFontTx/>
              <a:buAutoNum type="arabicPeriod" startAt="4"/>
            </a:pPr>
            <a:r>
              <a:rPr lang="en-US" sz="2000" b="0" dirty="0">
                <a:latin typeface="Myriad Pro" pitchFamily="34" charset="0"/>
                <a:cs typeface="Calibri"/>
              </a:rPr>
              <a:t> </a:t>
            </a:r>
            <a:r>
              <a:rPr lang="en-US" sz="2000" b="0" dirty="0" smtClean="0">
                <a:latin typeface="Myriad Pro" pitchFamily="34" charset="0"/>
                <a:cs typeface="Calibri"/>
              </a:rPr>
              <a:t>Use </a:t>
            </a:r>
            <a:r>
              <a:rPr lang="en-US" sz="2000" b="0" dirty="0">
                <a:latin typeface="Myriad Pro" pitchFamily="34" charset="0"/>
                <a:cs typeface="Calibri"/>
              </a:rPr>
              <a:t>the best ways to </a:t>
            </a:r>
            <a:r>
              <a:rPr lang="en-US" sz="2000" dirty="0">
                <a:solidFill>
                  <a:srgbClr val="C00000"/>
                </a:solidFill>
                <a:latin typeface="Myriad Pro" pitchFamily="34" charset="0"/>
                <a:cs typeface="Calibri"/>
              </a:rPr>
              <a:t>Sell</a:t>
            </a:r>
            <a:r>
              <a:rPr lang="en-US" sz="2000" b="0" dirty="0">
                <a:latin typeface="Myriad Pro" pitchFamily="34" charset="0"/>
                <a:cs typeface="Calibri"/>
              </a:rPr>
              <a:t> and achieve your goal!</a:t>
            </a:r>
            <a:endParaRPr lang="en-US" sz="2000" b="0" dirty="0">
              <a:solidFill>
                <a:srgbClr val="000000"/>
              </a:solidFill>
              <a:latin typeface="Myriad Pro" pitchFamily="34" charset="0"/>
              <a:cs typeface="Calibri"/>
            </a:endParaRPr>
          </a:p>
          <a:p>
            <a:pPr marL="0" indent="0" eaLnBrk="1" hangingPunct="1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</a:pPr>
            <a:endParaRPr lang="en-US" sz="2600" b="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981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0449" y="659511"/>
            <a:ext cx="8638016" cy="1406443"/>
            <a:chOff x="251337" y="672741"/>
            <a:chExt cx="8638016" cy="1406443"/>
          </a:xfrm>
        </p:grpSpPr>
        <p:sp>
          <p:nvSpPr>
            <p:cNvPr id="6" name="Rectangle 5"/>
            <p:cNvSpPr/>
            <p:nvPr/>
          </p:nvSpPr>
          <p:spPr>
            <a:xfrm>
              <a:off x="251337" y="672741"/>
              <a:ext cx="8638016" cy="140644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4999">
                  <a:srgbClr val="F0EBD5"/>
                </a:gs>
                <a:gs pos="100000">
                  <a:schemeClr val="bg2"/>
                </a:gs>
              </a:gsLst>
              <a:lin ang="16200000" scaled="0"/>
            </a:gradFill>
            <a:effectLst>
              <a:outerShdw blurRad="292100" dist="38100" dir="312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20" y="1058832"/>
              <a:ext cx="1140847" cy="58753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1592" y="867843"/>
            <a:ext cx="8129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Myriad Pro Cond" pitchFamily="34" charset="0"/>
              </a:rPr>
              <a:t>Key Dates</a:t>
            </a:r>
            <a:endParaRPr lang="en-US" sz="5400" b="1" dirty="0">
              <a:latin typeface="Myriad Pro Cond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337" y="158755"/>
            <a:ext cx="8638016" cy="6238112"/>
            <a:chOff x="251337" y="158755"/>
            <a:chExt cx="8638016" cy="623811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231718"/>
              </p:ext>
            </p:extLst>
          </p:nvPr>
        </p:nvGraphicFramePr>
        <p:xfrm>
          <a:off x="392632" y="2065954"/>
          <a:ext cx="8294168" cy="4317683"/>
        </p:xfrm>
        <a:graphic>
          <a:graphicData uri="http://schemas.openxmlformats.org/drawingml/2006/table">
            <a:tbl>
              <a:tblPr/>
              <a:tblGrid>
                <a:gridCol w="4147084"/>
                <a:gridCol w="4147084"/>
              </a:tblGrid>
              <a:tr h="4608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8/23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0" marR="6100" marT="6100" marB="6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Show and Deliver Orders Due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0" marR="6100" marT="6100" marB="6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0819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9/11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0" marR="6100" marT="6100" marB="6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Show and Deliver Popcorn Pickup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0" marR="6100" marT="6100" marB="6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55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9/11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0" marR="6100" marT="6100" marB="6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Popcorn Sales Begin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0" marR="6100" marT="6100" marB="6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5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9/13-15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0" marR="6100" marT="6100" marB="6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Fry's Store Sales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0" marR="6100" marT="6100" marB="6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55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9/20-21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0" marR="6100" marT="6100" marB="6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Safeway Store Sales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0" marR="6100" marT="6100" marB="6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55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9/27-28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0" marR="6100" marT="6100" marB="6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Safeway Store Sales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0" marR="6100" marT="6100" marB="6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55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10/4-5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0" marR="6100" marT="6100" marB="6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Fry's Store Sales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0" marR="6100" marT="6100" marB="6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11083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10/23-25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0" marR="6100" marT="6100" marB="6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Show and Deliver Returned to Council**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0" marR="6100" marT="6100" marB="6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0819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10/25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0" marR="6100" marT="6100" marB="6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Take Order Popcorn Orders Due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0" marR="6100" marT="6100" marB="6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0819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11/13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0" marR="6100" marT="6100" marB="6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Units Pickup Popcorn for Delivery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0" marR="6100" marT="6100" marB="6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55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12/4-6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0" marR="6100" marT="6100" marB="6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Popcorn Settlement**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0" marR="6100" marT="6100" marB="6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5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0449" y="659511"/>
            <a:ext cx="8638016" cy="1406443"/>
            <a:chOff x="251337" y="672741"/>
            <a:chExt cx="8638016" cy="1406443"/>
          </a:xfrm>
        </p:grpSpPr>
        <p:sp>
          <p:nvSpPr>
            <p:cNvPr id="6" name="Rectangle 5"/>
            <p:cNvSpPr/>
            <p:nvPr/>
          </p:nvSpPr>
          <p:spPr>
            <a:xfrm>
              <a:off x="251337" y="672741"/>
              <a:ext cx="8638016" cy="140644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4999">
                  <a:srgbClr val="F0EBD5"/>
                </a:gs>
                <a:gs pos="100000">
                  <a:schemeClr val="bg2"/>
                </a:gs>
              </a:gsLst>
              <a:lin ang="16200000" scaled="0"/>
            </a:gradFill>
            <a:effectLst>
              <a:outerShdw blurRad="292100" dist="38100" dir="312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20" y="1058832"/>
              <a:ext cx="1140847" cy="58753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1592" y="867843"/>
            <a:ext cx="8129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Myriad Pro Cond" pitchFamily="34" charset="0"/>
              </a:rPr>
              <a:t>What’s in it for YOU!</a:t>
            </a:r>
            <a:endParaRPr lang="en-US" sz="4800" b="1" dirty="0">
              <a:latin typeface="Myriad Pro Cond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337" y="158755"/>
            <a:ext cx="8638016" cy="6238112"/>
            <a:chOff x="251337" y="158755"/>
            <a:chExt cx="8638016" cy="623811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33400" y="2642104"/>
            <a:ext cx="8447844" cy="383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000" b="0" dirty="0" smtClean="0">
                <a:latin typeface="Myriad Pro" pitchFamily="34" charset="0"/>
                <a:cs typeface="Calibri"/>
              </a:rPr>
              <a:t>Leader Kit  </a:t>
            </a:r>
          </a:p>
          <a:p>
            <a:pPr>
              <a:buFontTx/>
              <a:buAutoNum type="arabicPeriod"/>
            </a:pPr>
            <a:endParaRPr lang="en-US" sz="2000" b="0" dirty="0">
              <a:solidFill>
                <a:srgbClr val="000000"/>
              </a:solidFill>
              <a:latin typeface="Myriad Pro" pitchFamily="34" charset="0"/>
              <a:cs typeface="Calibri"/>
            </a:endParaRPr>
          </a:p>
          <a:p>
            <a:pPr>
              <a:buFontTx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  <a:latin typeface="Myriad Pro" pitchFamily="34" charset="0"/>
                <a:cs typeface="Calibri"/>
              </a:rPr>
              <a:t>Product Samples </a:t>
            </a:r>
          </a:p>
          <a:p>
            <a:pPr>
              <a:buFontTx/>
              <a:buAutoNum type="arabicPeriod"/>
            </a:pPr>
            <a:endParaRPr lang="en-US" sz="2000" b="0" dirty="0">
              <a:solidFill>
                <a:srgbClr val="000000"/>
              </a:solidFill>
              <a:latin typeface="Myriad Pro" pitchFamily="34" charset="0"/>
              <a:cs typeface="Calibri"/>
            </a:endParaRPr>
          </a:p>
          <a:p>
            <a:pPr>
              <a:buFontTx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  <a:latin typeface="Myriad Pro" pitchFamily="34" charset="0"/>
                <a:cs typeface="Calibri"/>
              </a:rPr>
              <a:t>Bonus commission for attending</a:t>
            </a:r>
          </a:p>
          <a:p>
            <a:pPr marL="0" indent="0"/>
            <a:endParaRPr lang="en-US" sz="2000" b="0" dirty="0">
              <a:solidFill>
                <a:srgbClr val="000000"/>
              </a:solidFill>
              <a:latin typeface="Myriad Pro" pitchFamily="34" charset="0"/>
              <a:cs typeface="Calibri"/>
            </a:endParaRPr>
          </a:p>
          <a:p>
            <a:pPr marL="0" indent="0"/>
            <a:endParaRPr lang="en-US" sz="2000" b="0" dirty="0" smtClean="0">
              <a:solidFill>
                <a:srgbClr val="000000"/>
              </a:solidFill>
              <a:latin typeface="Myriad Pro" pitchFamily="34" charset="0"/>
              <a:cs typeface="Calibri"/>
            </a:endParaRPr>
          </a:p>
          <a:p>
            <a:pPr marL="0" indent="0"/>
            <a:r>
              <a:rPr lang="en-US" sz="2000" dirty="0" smtClean="0">
                <a:solidFill>
                  <a:srgbClr val="C00000"/>
                </a:solidFill>
                <a:latin typeface="Myriad Pro" pitchFamily="34" charset="0"/>
                <a:cs typeface="Calibri"/>
              </a:rPr>
              <a:t>Who is going to GROW THEIR SALE!!!</a:t>
            </a:r>
          </a:p>
          <a:p>
            <a:pPr>
              <a:buFontTx/>
              <a:buAutoNum type="arabicPeriod"/>
            </a:pPr>
            <a:endParaRPr lang="en-US" sz="2600" b="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Tx/>
              <a:buAutoNum type="arabicPeriod"/>
            </a:pPr>
            <a:endParaRPr lang="en-US" sz="2600" b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 eaLnBrk="1" hangingPunct="1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</a:pPr>
            <a:endParaRPr lang="en-US" sz="2600" b="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199"/>
            <a:ext cx="2594308" cy="3331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08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12765" y="650565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prstClr val="black"/>
                </a:solidFill>
                <a:latin typeface="+mn-lt"/>
              </a:rPr>
              <a:t>©</a:t>
            </a:r>
            <a:r>
              <a:rPr lang="en-US" sz="1200" b="0" dirty="0" smtClean="0">
                <a:solidFill>
                  <a:prstClr val="black"/>
                </a:solidFill>
                <a:latin typeface="+mn-lt"/>
              </a:rPr>
              <a:t>2013 </a:t>
            </a:r>
            <a:r>
              <a:rPr lang="en-US" sz="1200" b="0" dirty="0">
                <a:solidFill>
                  <a:prstClr val="black"/>
                </a:solidFill>
                <a:latin typeface="+mn-lt"/>
              </a:rPr>
              <a:t>Trail</a:t>
            </a:r>
            <a:r>
              <a:rPr lang="ja-JP" altLang="en-US" sz="1200" b="0" dirty="0">
                <a:solidFill>
                  <a:prstClr val="black"/>
                </a:solidFill>
                <a:latin typeface="+mn-lt"/>
              </a:rPr>
              <a:t>’</a:t>
            </a:r>
            <a:r>
              <a:rPr lang="en-US" altLang="ja-JP" sz="1200" b="0" dirty="0">
                <a:solidFill>
                  <a:prstClr val="black"/>
                </a:solidFill>
                <a:latin typeface="+mn-lt"/>
              </a:rPr>
              <a:t>s End®. All rights reserved.</a:t>
            </a:r>
            <a:endParaRPr lang="en-US" sz="1200" b="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3" name="Picture 2" descr="TrailsEnd QR Co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659" y="2458925"/>
            <a:ext cx="3065585" cy="30655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563614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Myriad Pro Cond" pitchFamily="34" charset="0"/>
              </a:rPr>
              <a:t>F</a:t>
            </a:r>
            <a:r>
              <a:rPr lang="en-US" sz="3600" dirty="0" smtClean="0">
                <a:solidFill>
                  <a:srgbClr val="C00000"/>
                </a:solidFill>
                <a:latin typeface="Myriad Pro Cond" pitchFamily="34" charset="0"/>
              </a:rPr>
              <a:t>acebook.com/</a:t>
            </a:r>
            <a:r>
              <a:rPr lang="en-US" sz="3600" dirty="0" err="1" smtClean="0">
                <a:solidFill>
                  <a:srgbClr val="C00000"/>
                </a:solidFill>
                <a:latin typeface="Myriad Pro Cond" pitchFamily="34" charset="0"/>
              </a:rPr>
              <a:t>trailsendpopcorn</a:t>
            </a:r>
            <a:endParaRPr lang="en-US" sz="3600" dirty="0">
              <a:solidFill>
                <a:srgbClr val="C00000"/>
              </a:solidFill>
              <a:latin typeface="Myriad Pro Cond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0449" y="659511"/>
            <a:ext cx="8638016" cy="1406443"/>
            <a:chOff x="251337" y="672741"/>
            <a:chExt cx="8638016" cy="1406443"/>
          </a:xfrm>
        </p:grpSpPr>
        <p:sp>
          <p:nvSpPr>
            <p:cNvPr id="13" name="Rectangle 12"/>
            <p:cNvSpPr/>
            <p:nvPr/>
          </p:nvSpPr>
          <p:spPr>
            <a:xfrm>
              <a:off x="251337" y="672741"/>
              <a:ext cx="8638016" cy="140644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4999">
                  <a:srgbClr val="F0EBD5"/>
                </a:gs>
                <a:gs pos="100000">
                  <a:schemeClr val="bg2"/>
                </a:gs>
              </a:gsLst>
              <a:lin ang="16200000" scaled="0"/>
            </a:gradFill>
            <a:effectLst>
              <a:outerShdw blurRad="292100" dist="38100" dir="312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20" y="1058832"/>
              <a:ext cx="1140847" cy="587536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81592" y="867843"/>
            <a:ext cx="8129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Myriad Pro Cond" pitchFamily="34" charset="0"/>
              </a:rPr>
              <a:t>Thank You!</a:t>
            </a:r>
            <a:endParaRPr lang="en-US" sz="5400" b="1" dirty="0">
              <a:latin typeface="Myriad Pro Cond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1337" y="158755"/>
            <a:ext cx="8638016" cy="6238112"/>
            <a:chOff x="251337" y="158755"/>
            <a:chExt cx="8638016" cy="623811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27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143000" y="2689226"/>
            <a:ext cx="69342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  <a:latin typeface="Myriad Pro" pitchFamily="34" charset="0"/>
                <a:cs typeface="Calibri" pitchFamily="34" charset="0"/>
              </a:rPr>
              <a:t>Exciting NEW products</a:t>
            </a:r>
            <a:endParaRPr lang="en-US" sz="2400" dirty="0">
              <a:solidFill>
                <a:srgbClr val="C00000"/>
              </a:solidFill>
              <a:latin typeface="Myriad Pro" pitchFamily="34" charset="0"/>
              <a:cs typeface="Calibri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  <a:latin typeface="Myriad Pro" pitchFamily="34" charset="0"/>
                <a:cs typeface="Calibri" pitchFamily="34" charset="0"/>
              </a:rPr>
              <a:t>Simple steps for growing your sale</a:t>
            </a:r>
            <a:endParaRPr lang="en-US" sz="2400" dirty="0">
              <a:solidFill>
                <a:srgbClr val="C00000"/>
              </a:solidFill>
              <a:latin typeface="Myriad Pro" pitchFamily="34" charset="0"/>
              <a:cs typeface="Calibri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  <a:latin typeface="Myriad Pro" pitchFamily="34" charset="0"/>
                <a:cs typeface="Calibri" pitchFamily="34" charset="0"/>
              </a:rPr>
              <a:t>Best way to SELL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  <a:latin typeface="Myriad Pro" pitchFamily="34" charset="0"/>
                <a:cs typeface="Calibri" pitchFamily="34" charset="0"/>
              </a:rPr>
              <a:t>INCENTIVES that motivate! 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C00000"/>
                </a:solidFill>
                <a:latin typeface="Myriad Pro" pitchFamily="34" charset="0"/>
                <a:cs typeface="Calibri" pitchFamily="34" charset="0"/>
              </a:rPr>
              <a:t>One-stop shop at </a:t>
            </a:r>
            <a:r>
              <a:rPr lang="en-US" sz="2400" dirty="0">
                <a:solidFill>
                  <a:srgbClr val="C00000"/>
                </a:solidFill>
                <a:latin typeface="Myriad Pro" pitchFamily="34" charset="0"/>
                <a:cs typeface="Calibri" pitchFamily="34" charset="0"/>
                <a:hlinkClick r:id="rId3"/>
              </a:rPr>
              <a:t>www.trails-end.com</a:t>
            </a:r>
            <a:endParaRPr lang="en-US" sz="2400" dirty="0">
              <a:solidFill>
                <a:srgbClr val="C00000"/>
              </a:solidFill>
              <a:latin typeface="Myriad Pro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2400" dirty="0">
              <a:solidFill>
                <a:srgbClr val="C00000"/>
              </a:solidFill>
              <a:latin typeface="Myriad Pro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00003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337" y="718470"/>
            <a:ext cx="8638016" cy="1406443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chemeClr val="bg2"/>
              </a:gs>
            </a:gsLst>
            <a:lin ang="16200000" scaled="0"/>
          </a:gradFill>
          <a:effectLst>
            <a:outerShdw blurRad="254000" dist="381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51337" y="204484"/>
            <a:ext cx="8638016" cy="6238112"/>
            <a:chOff x="251337" y="158755"/>
            <a:chExt cx="8638016" cy="6238112"/>
          </a:xfrm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17" name="Straight Connector 16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0" y="1058832"/>
            <a:ext cx="1140847" cy="5875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05592" y="838200"/>
            <a:ext cx="5538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Myriad Pro Cond" pitchFamily="34" charset="0"/>
              </a:rPr>
              <a:t>2013 Popcorn Sale</a:t>
            </a:r>
            <a:endParaRPr lang="en-US" sz="4400" b="1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4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1337" y="718470"/>
            <a:ext cx="8638016" cy="1406443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chemeClr val="bg2"/>
              </a:gs>
            </a:gsLst>
            <a:lin ang="16200000" scaled="0"/>
          </a:gradFill>
          <a:effectLst>
            <a:outerShdw blurRad="254000" dist="381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51337" y="204484"/>
            <a:ext cx="8638016" cy="6238112"/>
            <a:chOff x="251337" y="158755"/>
            <a:chExt cx="8638016" cy="6238112"/>
          </a:xfrm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15" name="Straight Connector 14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905000" y="838200"/>
            <a:ext cx="5538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Myriad Pro Cond" pitchFamily="34" charset="0"/>
              </a:rPr>
              <a:t>New Products</a:t>
            </a:r>
            <a:endParaRPr lang="en-US" sz="6000" b="1" dirty="0">
              <a:latin typeface="Myriad Pro Cond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0" y="1058832"/>
            <a:ext cx="1140847" cy="587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27" y="4475896"/>
            <a:ext cx="1295033" cy="1467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994" y="2209800"/>
            <a:ext cx="1295033" cy="1467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01" y="2209800"/>
            <a:ext cx="1295033" cy="1467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03829"/>
            <a:ext cx="1295033" cy="1467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33" y="3146321"/>
            <a:ext cx="1294869" cy="1465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41" y="4495800"/>
            <a:ext cx="1273859" cy="1441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991" y="4617423"/>
            <a:ext cx="21027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Jalapeno Cheddar </a:t>
            </a:r>
          </a:p>
          <a:p>
            <a:pPr algn="ctr"/>
            <a:r>
              <a:rPr lang="en-US" sz="1600" b="1" dirty="0" smtClean="0"/>
              <a:t>Cheese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76718" y="5909846"/>
            <a:ext cx="2102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Bacon Ranch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827024" y="5909846"/>
            <a:ext cx="2102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Kettle Corn Pre-Pop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736473" y="4538246"/>
            <a:ext cx="2102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Sour Cream &amp; Onion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776371" y="3581052"/>
            <a:ext cx="210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Dark &amp; White </a:t>
            </a:r>
            <a:r>
              <a:rPr lang="en-US" sz="1600" b="1" dirty="0" err="1" smtClean="0"/>
              <a:t>Chocolatey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Drizzle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469273" y="3657600"/>
            <a:ext cx="21027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Buffalo Cheddar </a:t>
            </a:r>
          </a:p>
          <a:p>
            <a:pPr algn="ctr"/>
            <a:r>
              <a:rPr lang="en-US" sz="1600" b="1" dirty="0" smtClean="0"/>
              <a:t>Cheese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604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338" y="3315313"/>
            <a:ext cx="7869406" cy="1011499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chemeClr val="bg2"/>
              </a:gs>
            </a:gsLst>
            <a:lin ang="16200000" scaled="0"/>
          </a:gradFill>
          <a:effectLst>
            <a:outerShdw blurRad="292100" dist="38100" dir="312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4852" y="3432579"/>
            <a:ext cx="794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Myriad Pro Cond" pitchFamily="34" charset="0"/>
              </a:rPr>
              <a:t>$30 </a:t>
            </a:r>
            <a:r>
              <a:rPr lang="en-US" sz="2400" b="1" dirty="0" smtClean="0">
                <a:latin typeface="Myriad Pro" pitchFamily="34" charset="0"/>
              </a:rPr>
              <a:t>Silver Level Donation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001" y="2252502"/>
            <a:ext cx="5382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Myriad Pro" pitchFamily="34" charset="0"/>
              </a:rPr>
              <a:t>Over 1.3 million donations since 2007</a:t>
            </a:r>
            <a:endParaRPr lang="en-US" sz="2400" dirty="0">
              <a:solidFill>
                <a:srgbClr val="C00000"/>
              </a:solidFill>
              <a:latin typeface="Myriad Pro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0449" y="659511"/>
            <a:ext cx="8638016" cy="1406443"/>
            <a:chOff x="251337" y="672741"/>
            <a:chExt cx="8638016" cy="1406443"/>
          </a:xfrm>
        </p:grpSpPr>
        <p:sp>
          <p:nvSpPr>
            <p:cNvPr id="11" name="Rectangle 10"/>
            <p:cNvSpPr/>
            <p:nvPr/>
          </p:nvSpPr>
          <p:spPr>
            <a:xfrm>
              <a:off x="251337" y="672741"/>
              <a:ext cx="8638016" cy="140644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4999">
                  <a:srgbClr val="F0EBD5"/>
                </a:gs>
                <a:gs pos="100000">
                  <a:schemeClr val="bg2"/>
                </a:gs>
              </a:gsLst>
              <a:lin ang="16200000" scaled="0"/>
            </a:gradFill>
            <a:effectLst>
              <a:outerShdw blurRad="292100" dist="38100" dir="312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20" y="1058832"/>
              <a:ext cx="1140847" cy="587536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050143" y="867843"/>
            <a:ext cx="8129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Myriad Pro Cond" pitchFamily="34" charset="0"/>
              </a:rPr>
              <a:t>Popcorn For Our Troops</a:t>
            </a:r>
            <a:endParaRPr lang="en-US" sz="4800" b="1" dirty="0">
              <a:latin typeface="Myriad Pro Con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84514" y="4910330"/>
            <a:ext cx="7619035" cy="1011499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chemeClr val="bg2"/>
              </a:gs>
            </a:gsLst>
            <a:lin ang="16200000" scaled="0"/>
          </a:gradFill>
          <a:effectLst>
            <a:outerShdw blurRad="292100" dist="38100" dir="312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50143" y="5058653"/>
            <a:ext cx="774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rgbClr val="C00000"/>
                </a:solidFill>
                <a:latin typeface="Myriad Pro Cond" pitchFamily="34" charset="0"/>
              </a:rPr>
              <a:t>$50 </a:t>
            </a:r>
            <a:r>
              <a:rPr lang="en-US" sz="2400" b="1" dirty="0" smtClean="0">
                <a:latin typeface="Myriad Pro" pitchFamily="34" charset="0"/>
              </a:rPr>
              <a:t>Gold Level Donation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51337" y="158755"/>
            <a:ext cx="8638016" cy="6238112"/>
            <a:chOff x="251337" y="158755"/>
            <a:chExt cx="8638016" cy="623811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 descr="military-2-lg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1736" y="2740540"/>
            <a:ext cx="2405768" cy="20382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0800"/>
          </a:sp3d>
        </p:spPr>
      </p:pic>
      <p:pic>
        <p:nvPicPr>
          <p:cNvPr id="22" name="Picture 21" descr="military-5-lg.p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544" y="4457198"/>
            <a:ext cx="2503714" cy="18238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0800"/>
          </a:sp3d>
        </p:spPr>
      </p:pic>
    </p:spTree>
    <p:extLst>
      <p:ext uri="{BB962C8B-B14F-4D97-AF65-F5344CB8AC3E}">
        <p14:creationId xmlns:p14="http://schemas.microsoft.com/office/powerpoint/2010/main" val="28555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84704" y="5614099"/>
            <a:ext cx="5478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Myriad Pro Cond" pitchFamily="34" charset="0"/>
              </a:rPr>
              <a:t>0g </a:t>
            </a:r>
            <a:r>
              <a:rPr lang="en-US" sz="2000" b="1" dirty="0">
                <a:solidFill>
                  <a:srgbClr val="C00000"/>
                </a:solidFill>
                <a:latin typeface="Myriad Pro Cond" pitchFamily="34" charset="0"/>
              </a:rPr>
              <a:t>trans fat </a:t>
            </a:r>
            <a:r>
              <a:rPr lang="en-US" sz="2000" dirty="0">
                <a:solidFill>
                  <a:srgbClr val="000000"/>
                </a:solidFill>
                <a:latin typeface="Myriad Pro Cond" pitchFamily="34" charset="0"/>
              </a:rPr>
              <a:t>across the entire product line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337" y="718470"/>
            <a:ext cx="8638016" cy="1406443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chemeClr val="bg2"/>
              </a:gs>
            </a:gsLst>
            <a:lin ang="16200000" scaled="0"/>
          </a:gradFill>
          <a:effectLst>
            <a:outerShdw blurRad="254000" dist="381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51337" y="204484"/>
            <a:ext cx="8638016" cy="6238112"/>
            <a:chOff x="251337" y="158755"/>
            <a:chExt cx="8638016" cy="6238112"/>
          </a:xfrm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15" name="Straight Connector 14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905000" y="838200"/>
            <a:ext cx="553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Myriad Pro Cond" pitchFamily="34" charset="0"/>
              </a:rPr>
              <a:t>2013 Product Line</a:t>
            </a:r>
            <a:endParaRPr lang="en-US" sz="4800" b="1" dirty="0">
              <a:latin typeface="Myriad Pro Cond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0" y="1058832"/>
            <a:ext cx="1140847" cy="5875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1" y="2282547"/>
            <a:ext cx="36617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Myriad Pro Cond" pitchFamily="34" charset="0"/>
              </a:rPr>
              <a:t>Chocolate Lovers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Myriad Pro Cond" pitchFamily="34" charset="0"/>
              </a:rPr>
              <a:t>$50 Military Donation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Myriad Pro Cond" pitchFamily="34" charset="0"/>
              </a:rPr>
              <a:t>$30 Military Donation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  <a:latin typeface="Myriad Pro Cond" pitchFamily="34" charset="0"/>
              </a:rPr>
              <a:t>Sweet &amp; Savory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Myriad Pro Cond" pitchFamily="34" charset="0"/>
              </a:rPr>
              <a:t>Cheese Lovers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>
                <a:latin typeface="Myriad Pro Cond" pitchFamily="34" charset="0"/>
              </a:rPr>
              <a:t>Caramel Corn with Almonds &amp; Pecans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Myriad Pro Cond" pitchFamily="34" charset="0"/>
              </a:rPr>
              <a:t>Dark &amp; White </a:t>
            </a:r>
            <a:r>
              <a:rPr lang="en-US" sz="2000" dirty="0" err="1">
                <a:solidFill>
                  <a:srgbClr val="C00000"/>
                </a:solidFill>
                <a:latin typeface="Myriad Pro Cond" pitchFamily="34" charset="0"/>
              </a:rPr>
              <a:t>Chocolatey</a:t>
            </a:r>
            <a:r>
              <a:rPr lang="en-US" sz="2000" dirty="0">
                <a:solidFill>
                  <a:srgbClr val="C00000"/>
                </a:solidFill>
                <a:latin typeface="Myriad Pro Cond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Myriad Pro Cond" pitchFamily="34" charset="0"/>
              </a:rPr>
              <a:t>Drizzle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Myriad Pro Cond" pitchFamily="34" charset="0"/>
              </a:rPr>
              <a:t>Popping </a:t>
            </a:r>
            <a:r>
              <a:rPr lang="en-US" sz="2000" dirty="0">
                <a:latin typeface="Myriad Pro Cond" pitchFamily="34" charset="0"/>
              </a:rPr>
              <a:t>Corn</a:t>
            </a:r>
          </a:p>
          <a:p>
            <a:pPr>
              <a:buClr>
                <a:schemeClr val="tx1"/>
              </a:buClr>
            </a:pPr>
            <a:endParaRPr lang="en-US" sz="2000" dirty="0" smtClean="0">
              <a:solidFill>
                <a:srgbClr val="C00000"/>
              </a:solidFill>
              <a:latin typeface="Myriad Pro Cond" pitchFamily="34" charset="0"/>
            </a:endParaRPr>
          </a:p>
          <a:p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2323029"/>
            <a:ext cx="304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Myriad Pro Cond" pitchFamily="34" charset="0"/>
              </a:rPr>
              <a:t>Unbelievable Butter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Myriad Pro Cond" pitchFamily="34" charset="0"/>
              </a:rPr>
              <a:t>Butter Light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  <a:latin typeface="Myriad Pro Cond" pitchFamily="34" charset="0"/>
              </a:rPr>
              <a:t>Bacon Ranch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  <a:latin typeface="Myriad Pro Cond" pitchFamily="34" charset="0"/>
              </a:rPr>
              <a:t>Sour Cream &amp; Onion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  <a:latin typeface="Myriad Pro Cond" pitchFamily="34" charset="0"/>
              </a:rPr>
              <a:t>Jalapeño Cheddar Cheese 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  <a:latin typeface="Myriad Pro Cond" pitchFamily="34" charset="0"/>
              </a:rPr>
              <a:t>Buffalo Cheddar Cheese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  <a:latin typeface="Myriad Pro Cond" pitchFamily="34" charset="0"/>
              </a:rPr>
              <a:t>Kettle Corn 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Myriad Pro Cond" pitchFamily="34" charset="0"/>
              </a:rPr>
              <a:t>Caramel </a:t>
            </a:r>
            <a:r>
              <a:rPr lang="en-US" sz="2000" dirty="0">
                <a:latin typeface="Myriad Pro Cond" pitchFamily="34" charset="0"/>
              </a:rPr>
              <a:t>Corn</a:t>
            </a:r>
          </a:p>
          <a:p>
            <a:pPr>
              <a:buClr>
                <a:schemeClr val="tx1"/>
              </a:buClr>
            </a:pPr>
            <a:endParaRPr lang="en-US" sz="2000" dirty="0" smtClean="0">
              <a:latin typeface="Myriad Pro Cond" pitchFamily="34" charset="0"/>
            </a:endParaRPr>
          </a:p>
          <a:p>
            <a:endParaRPr lang="en-US" sz="2200" dirty="0" smtClean="0">
              <a:solidFill>
                <a:srgbClr val="000000"/>
              </a:solidFill>
            </a:endParaRPr>
          </a:p>
          <a:p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9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831297" y="3657600"/>
            <a:ext cx="5478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Myriad Pro Cond" pitchFamily="34" charset="0"/>
              </a:rPr>
              <a:t>(Show family guide)</a:t>
            </a:r>
            <a:endParaRPr lang="en-US" sz="2000" dirty="0">
              <a:solidFill>
                <a:srgbClr val="000000"/>
              </a:solidFill>
              <a:latin typeface="Myriad Pro Con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337" y="718470"/>
            <a:ext cx="8638016" cy="1406443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chemeClr val="bg2"/>
              </a:gs>
            </a:gsLst>
            <a:lin ang="16200000" scaled="0"/>
          </a:gradFill>
          <a:effectLst>
            <a:outerShdw blurRad="254000" dist="381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51337" y="204484"/>
            <a:ext cx="8638016" cy="6238112"/>
            <a:chOff x="251337" y="158755"/>
            <a:chExt cx="8638016" cy="6238112"/>
          </a:xfrm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15" name="Straight Connector 14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905000" y="838200"/>
            <a:ext cx="553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Myriad Pro Cond" pitchFamily="34" charset="0"/>
              </a:rPr>
              <a:t>2013 Product Line</a:t>
            </a:r>
            <a:endParaRPr lang="en-US" sz="4800" b="1" dirty="0">
              <a:latin typeface="Myriad Pro Cond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0" y="1058832"/>
            <a:ext cx="1140847" cy="58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1119" y="2133600"/>
            <a:ext cx="7881881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/>
              <a:buChar char="•"/>
            </a:pPr>
            <a:endParaRPr lang="en-US" sz="2400" dirty="0">
              <a:latin typeface="Myriad Pro" pitchFamily="34" charset="0"/>
            </a:endParaRPr>
          </a:p>
          <a:p>
            <a:pPr marL="457200" indent="-457200">
              <a:buClr>
                <a:srgbClr val="C00000"/>
              </a:buClr>
              <a:buFont typeface="Arial"/>
              <a:buChar char="•"/>
            </a:pPr>
            <a:r>
              <a:rPr lang="en-US" sz="2400" dirty="0" smtClean="0">
                <a:latin typeface="Myriad Pro" pitchFamily="34" charset="0"/>
              </a:rPr>
              <a:t>Online Selling</a:t>
            </a:r>
          </a:p>
          <a:p>
            <a:pPr marL="457200" indent="-457200">
              <a:buClr>
                <a:srgbClr val="C00000"/>
              </a:buClr>
              <a:buFont typeface="Arial"/>
              <a:buChar char="•"/>
            </a:pPr>
            <a:endParaRPr lang="en-US" sz="2400" dirty="0">
              <a:latin typeface="Myriad Pro" pitchFamily="34" charset="0"/>
            </a:endParaRPr>
          </a:p>
          <a:p>
            <a:pPr marL="457200" indent="-457200">
              <a:buClr>
                <a:srgbClr val="C00000"/>
              </a:buClr>
              <a:buFont typeface="Arial"/>
              <a:buChar char="•"/>
            </a:pPr>
            <a:r>
              <a:rPr lang="en-US" sz="2400" dirty="0" smtClean="0">
                <a:latin typeface="Myriad Pro" pitchFamily="34" charset="0"/>
              </a:rPr>
              <a:t>Popcorn System – place popcorn orders</a:t>
            </a:r>
          </a:p>
          <a:p>
            <a:pPr>
              <a:buClr>
                <a:srgbClr val="C00000"/>
              </a:buClr>
            </a:pPr>
            <a:endParaRPr lang="en-US" sz="2400" dirty="0">
              <a:latin typeface="Myriad Pro" pitchFamily="34" charset="0"/>
            </a:endParaRPr>
          </a:p>
          <a:p>
            <a:pPr marL="457200" indent="-457200">
              <a:buClr>
                <a:srgbClr val="C00000"/>
              </a:buClr>
              <a:buFont typeface="Arial"/>
              <a:buChar char="•"/>
            </a:pPr>
            <a:r>
              <a:rPr lang="en-US" sz="2400" dirty="0" smtClean="0">
                <a:latin typeface="Myriad Pro" pitchFamily="34" charset="0"/>
              </a:rPr>
              <a:t>Virtual Sale Planner</a:t>
            </a:r>
          </a:p>
          <a:p>
            <a:pPr marL="457200" indent="-457200">
              <a:buClr>
                <a:srgbClr val="C00000"/>
              </a:buClr>
              <a:buFont typeface="Arial"/>
              <a:buChar char="•"/>
            </a:pPr>
            <a:endParaRPr lang="en-US" sz="2400" dirty="0">
              <a:latin typeface="Myriad Pro" pitchFamily="34" charset="0"/>
            </a:endParaRPr>
          </a:p>
          <a:p>
            <a:pPr marL="457200" indent="-457200">
              <a:buClr>
                <a:srgbClr val="C00000"/>
              </a:buClr>
              <a:buFont typeface="Arial"/>
              <a:buChar char="•"/>
            </a:pPr>
            <a:r>
              <a:rPr lang="en-US" sz="2400" dirty="0" smtClean="0">
                <a:latin typeface="Myriad Pro" pitchFamily="34" charset="0"/>
              </a:rPr>
              <a:t>Training Videos &amp; Tutorials</a:t>
            </a:r>
            <a:endParaRPr lang="en-US" sz="2400" dirty="0">
              <a:latin typeface="Myriad Pro" pitchFamily="34" charset="0"/>
            </a:endParaRPr>
          </a:p>
          <a:p>
            <a:endParaRPr lang="en-US" sz="32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51337" y="718470"/>
            <a:ext cx="8638016" cy="1406443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chemeClr val="bg2"/>
              </a:gs>
            </a:gsLst>
            <a:lin ang="16200000" scaled="0"/>
          </a:gradFill>
          <a:effectLst>
            <a:outerShdw blurRad="254000" dist="381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51337" y="204484"/>
            <a:ext cx="8638016" cy="6238112"/>
            <a:chOff x="251337" y="158755"/>
            <a:chExt cx="8638016" cy="6238112"/>
          </a:xfrm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14" name="Straight Connector 13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550047" y="990600"/>
            <a:ext cx="6984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Myriad Pro Cond" pitchFamily="34" charset="0"/>
              </a:rPr>
              <a:t>One Stop Shop at Trails-End.com</a:t>
            </a:r>
            <a:endParaRPr lang="en-US" sz="3600" b="1" dirty="0">
              <a:latin typeface="Myriad Pro Cond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0" y="1058832"/>
            <a:ext cx="1140847" cy="58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3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1337" y="718470"/>
            <a:ext cx="8638016" cy="1406443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chemeClr val="bg2"/>
              </a:gs>
            </a:gsLst>
            <a:lin ang="16200000" scaled="0"/>
          </a:gradFill>
          <a:effectLst>
            <a:outerShdw blurRad="254000" dist="381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51337" y="204484"/>
            <a:ext cx="8638016" cy="6238112"/>
            <a:chOff x="251337" y="158755"/>
            <a:chExt cx="8638016" cy="6238112"/>
          </a:xfrm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18" name="Straight Connector 17"/>
            <p:cNvCxnSpPr/>
            <p:nvPr/>
          </p:nvCxnSpPr>
          <p:spPr>
            <a:xfrm>
              <a:off x="251337" y="158755"/>
              <a:ext cx="0" cy="6224882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1337" y="171985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1337" y="6396867"/>
              <a:ext cx="8638016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889353" y="165627"/>
              <a:ext cx="0" cy="623124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905000" y="838200"/>
            <a:ext cx="5538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Myriad Pro Cond" pitchFamily="34" charset="0"/>
              </a:rPr>
              <a:t>Grow Your Sale</a:t>
            </a:r>
            <a:endParaRPr lang="en-US" sz="5400" b="1" dirty="0">
              <a:latin typeface="Myriad Pro Cond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0" y="1058832"/>
            <a:ext cx="1140847" cy="5875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67909" y="2590800"/>
            <a:ext cx="80426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en-US" sz="2000" dirty="0" smtClean="0">
                <a:latin typeface="Myriad Pro" pitchFamily="34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Myriad Pro" pitchFamily="34" charset="0"/>
              </a:rPr>
              <a:t>Plan</a:t>
            </a:r>
            <a:r>
              <a:rPr lang="en-US" sz="2000" dirty="0" smtClean="0">
                <a:latin typeface="Myriad Pro" pitchFamily="34" charset="0"/>
              </a:rPr>
              <a:t> </a:t>
            </a:r>
            <a:r>
              <a:rPr lang="en-US" sz="2000" dirty="0">
                <a:latin typeface="Myriad Pro" pitchFamily="34" charset="0"/>
              </a:rPr>
              <a:t>your </a:t>
            </a:r>
            <a:r>
              <a:rPr lang="en-US" sz="2000" dirty="0" smtClean="0">
                <a:latin typeface="Myriad Pro" pitchFamily="34" charset="0"/>
              </a:rPr>
              <a:t>program and </a:t>
            </a:r>
            <a:r>
              <a:rPr lang="en-US" sz="2000" b="1" dirty="0" smtClean="0">
                <a:solidFill>
                  <a:srgbClr val="C00000"/>
                </a:solidFill>
                <a:latin typeface="Myriad Pro" pitchFamily="34" charset="0"/>
              </a:rPr>
              <a:t>Set Goals</a:t>
            </a:r>
          </a:p>
          <a:p>
            <a:pPr lvl="1"/>
            <a:endParaRPr lang="en-US" sz="2000" dirty="0" smtClean="0">
              <a:latin typeface="Myriad Pro" pitchFamily="34" charset="0"/>
            </a:endParaRPr>
          </a:p>
          <a:p>
            <a:pPr>
              <a:buFontTx/>
              <a:buAutoNum type="arabicPeriod" startAt="2"/>
              <a:defRPr/>
            </a:pPr>
            <a:r>
              <a:rPr lang="en-US" sz="2000" dirty="0" smtClean="0">
                <a:latin typeface="Myriad Pro" pitchFamily="34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Myriad Pro" pitchFamily="34" charset="0"/>
              </a:rPr>
              <a:t>Motivate</a:t>
            </a:r>
            <a:r>
              <a:rPr lang="en-US" sz="2000" dirty="0" smtClean="0">
                <a:latin typeface="Myriad Pro" pitchFamily="34" charset="0"/>
              </a:rPr>
              <a:t> your Scouts with INCENTIVES!</a:t>
            </a:r>
          </a:p>
          <a:p>
            <a:pPr lvl="1">
              <a:defRPr/>
            </a:pPr>
            <a:endParaRPr lang="en-US" sz="2000" dirty="0">
              <a:latin typeface="Myriad Pro" pitchFamily="34" charset="0"/>
            </a:endParaRPr>
          </a:p>
          <a:p>
            <a:pPr>
              <a:buFontTx/>
              <a:buAutoNum type="arabicPeriod" startAt="3"/>
            </a:pPr>
            <a:r>
              <a:rPr lang="en-US" sz="2000" dirty="0" smtClean="0">
                <a:latin typeface="Myriad Pro" pitchFamily="34" charset="0"/>
              </a:rPr>
              <a:t>   Build </a:t>
            </a:r>
            <a:r>
              <a:rPr lang="en-US" sz="2000" dirty="0">
                <a:latin typeface="Myriad Pro" pitchFamily="34" charset="0"/>
              </a:rPr>
              <a:t>your best </a:t>
            </a:r>
            <a:r>
              <a:rPr lang="en-US" sz="2000" b="1" dirty="0" smtClean="0">
                <a:solidFill>
                  <a:srgbClr val="C00000"/>
                </a:solidFill>
                <a:latin typeface="Myriad Pro" pitchFamily="34" charset="0"/>
              </a:rPr>
              <a:t>Popcorn Kickoff</a:t>
            </a:r>
            <a:r>
              <a:rPr lang="en-US" sz="2000" dirty="0" smtClean="0">
                <a:solidFill>
                  <a:srgbClr val="C00000"/>
                </a:solidFill>
                <a:latin typeface="Myriad Pro" pitchFamily="34" charset="0"/>
              </a:rPr>
              <a:t> </a:t>
            </a:r>
            <a:r>
              <a:rPr lang="en-US" sz="2000" dirty="0" smtClean="0">
                <a:latin typeface="Myriad Pro" pitchFamily="34" charset="0"/>
              </a:rPr>
              <a:t>ever!</a:t>
            </a:r>
            <a:endParaRPr lang="en-US" sz="2000" dirty="0">
              <a:latin typeface="Myriad Pro" pitchFamily="34" charset="0"/>
            </a:endParaRPr>
          </a:p>
          <a:p>
            <a:pPr lvl="1"/>
            <a:endParaRPr lang="en-US" sz="2000" dirty="0">
              <a:latin typeface="Myriad Pro" pitchFamily="34" charset="0"/>
            </a:endParaRPr>
          </a:p>
          <a:p>
            <a:pPr>
              <a:buFontTx/>
              <a:buAutoNum type="arabicPeriod" startAt="4"/>
            </a:pP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smtClean="0">
                <a:latin typeface="Myriad Pro" pitchFamily="34" charset="0"/>
              </a:rPr>
              <a:t>  Constantly </a:t>
            </a:r>
            <a:r>
              <a:rPr lang="en-US" sz="2000" b="1" dirty="0" smtClean="0">
                <a:solidFill>
                  <a:srgbClr val="C00000"/>
                </a:solidFill>
                <a:latin typeface="Myriad Pro" pitchFamily="34" charset="0"/>
              </a:rPr>
              <a:t>Communicate</a:t>
            </a:r>
            <a:r>
              <a:rPr lang="en-US" sz="2000" dirty="0" smtClean="0">
                <a:solidFill>
                  <a:srgbClr val="C00000"/>
                </a:solidFill>
                <a:latin typeface="Myriad Pro" pitchFamily="34" charset="0"/>
              </a:rPr>
              <a:t> </a:t>
            </a:r>
            <a:r>
              <a:rPr lang="en-US" sz="2000" dirty="0" smtClean="0">
                <a:latin typeface="Myriad Pro" pitchFamily="34" charset="0"/>
              </a:rPr>
              <a:t>with Scouts and parents</a:t>
            </a:r>
          </a:p>
          <a:p>
            <a:pPr lvl="1"/>
            <a:endParaRPr lang="en-US" sz="2000" dirty="0" smtClean="0">
              <a:latin typeface="Myriad Pro" pitchFamily="34" charset="0"/>
            </a:endParaRPr>
          </a:p>
          <a:p>
            <a:pPr>
              <a:buFontTx/>
              <a:buAutoNum type="arabicPeriod" startAt="4"/>
            </a:pPr>
            <a:r>
              <a:rPr lang="en-US" sz="2000" dirty="0" smtClean="0">
                <a:latin typeface="Myriad Pro" pitchFamily="34" charset="0"/>
              </a:rPr>
              <a:t>   Use the best ways to </a:t>
            </a:r>
            <a:r>
              <a:rPr lang="en-US" sz="2000" b="1" dirty="0" smtClean="0">
                <a:solidFill>
                  <a:srgbClr val="C00000"/>
                </a:solidFill>
                <a:latin typeface="Myriad Pro" pitchFamily="34" charset="0"/>
              </a:rPr>
              <a:t>Sell</a:t>
            </a:r>
            <a:r>
              <a:rPr lang="en-US" sz="2000" dirty="0" smtClean="0">
                <a:solidFill>
                  <a:srgbClr val="C00000"/>
                </a:solidFill>
                <a:latin typeface="Myriad Pro" pitchFamily="34" charset="0"/>
              </a:rPr>
              <a:t> </a:t>
            </a:r>
            <a:r>
              <a:rPr lang="en-US" sz="2000" dirty="0" smtClean="0">
                <a:latin typeface="Myriad Pro" pitchFamily="34" charset="0"/>
              </a:rPr>
              <a:t>and achieve your goal!</a:t>
            </a:r>
            <a:endParaRPr lang="en-US" sz="20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1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1388</Words>
  <Application>Microsoft Office PowerPoint</Application>
  <PresentationFormat>On-screen Show (4:3)</PresentationFormat>
  <Paragraphs>276</Paragraphs>
  <Slides>29</Slides>
  <Notes>29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Gahr</dc:creator>
  <cp:lastModifiedBy>Ty Page</cp:lastModifiedBy>
  <cp:revision>73</cp:revision>
  <dcterms:created xsi:type="dcterms:W3CDTF">2012-07-18T12:48:23Z</dcterms:created>
  <dcterms:modified xsi:type="dcterms:W3CDTF">2013-08-21T22:00:29Z</dcterms:modified>
</cp:coreProperties>
</file>